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305" r:id="rId3"/>
    <p:sldId id="270" r:id="rId4"/>
    <p:sldId id="284" r:id="rId5"/>
    <p:sldId id="285" r:id="rId6"/>
    <p:sldId id="262" r:id="rId7"/>
    <p:sldId id="275" r:id="rId8"/>
    <p:sldId id="286" r:id="rId9"/>
    <p:sldId id="258" r:id="rId10"/>
    <p:sldId id="294" r:id="rId11"/>
    <p:sldId id="318" r:id="rId12"/>
    <p:sldId id="317" r:id="rId13"/>
    <p:sldId id="297" r:id="rId14"/>
    <p:sldId id="316" r:id="rId15"/>
    <p:sldId id="295" r:id="rId16"/>
    <p:sldId id="296" r:id="rId17"/>
    <p:sldId id="306" r:id="rId18"/>
    <p:sldId id="307" r:id="rId19"/>
    <p:sldId id="308" r:id="rId20"/>
    <p:sldId id="309" r:id="rId21"/>
    <p:sldId id="310" r:id="rId22"/>
    <p:sldId id="311" r:id="rId23"/>
    <p:sldId id="298" r:id="rId24"/>
    <p:sldId id="314" r:id="rId25"/>
    <p:sldId id="300" r:id="rId26"/>
    <p:sldId id="301" r:id="rId27"/>
    <p:sldId id="302" r:id="rId28"/>
    <p:sldId id="303" r:id="rId29"/>
    <p:sldId id="315" r:id="rId30"/>
    <p:sldId id="320" r:id="rId31"/>
    <p:sldId id="325" r:id="rId32"/>
    <p:sldId id="323" r:id="rId33"/>
    <p:sldId id="319" r:id="rId34"/>
    <p:sldId id="321" r:id="rId35"/>
    <p:sldId id="326" r:id="rId36"/>
    <p:sldId id="324" r:id="rId37"/>
    <p:sldId id="327" r:id="rId3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Hung-yi" initials="LH" lastIdx="1" clrIdx="0">
    <p:extLst>
      <p:ext uri="{19B8F6BF-5375-455C-9EA6-DF929625EA0E}">
        <p15:presenceInfo xmlns:p15="http://schemas.microsoft.com/office/powerpoint/2012/main" userId="e61eb5cc5514ec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85072" autoAdjust="0"/>
  </p:normalViewPr>
  <p:slideViewPr>
    <p:cSldViewPr snapToGrid="0">
      <p:cViewPr varScale="1">
        <p:scale>
          <a:sx n="63" d="100"/>
          <a:sy n="63" d="100"/>
        </p:scale>
        <p:origin x="15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0" Type="http://schemas.openxmlformats.org/officeDocument/2006/relationships/image" Target="../media/image60.wmf"/><Relationship Id="rId4" Type="http://schemas.openxmlformats.org/officeDocument/2006/relationships/image" Target="../media/image64.wmf"/><Relationship Id="rId9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68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10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CDB99-1889-41BF-80AB-84CA68084FBB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9720A-36B1-45A0-9D55-111EDFD8CE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27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How about other direction?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9720A-36B1-45A0-9D55-111EDFD8CE2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51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Two versions of </a:t>
            </a:r>
            <a:r>
              <a:rPr lang="en-US" altLang="zh-TW" dirty="0" err="1" smtClean="0"/>
              <a:t>Thevenin</a:t>
            </a:r>
            <a:r>
              <a:rPr lang="en-US" altLang="zh-TW" dirty="0" smtClean="0"/>
              <a:t> :</a:t>
            </a:r>
          </a:p>
          <a:p>
            <a:r>
              <a:rPr lang="en-US" altLang="zh-TW" dirty="0" smtClean="0"/>
              <a:t>	weak</a:t>
            </a:r>
            <a:r>
              <a:rPr lang="en-US" altLang="zh-TW" baseline="0" dirty="0" smtClean="0"/>
              <a:t> vs strong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Why for the controlled sources?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9720A-36B1-45A0-9D55-111EDFD8CE2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763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9720A-36B1-45A0-9D55-111EDFD8CE2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338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9720A-36B1-45A0-9D55-111EDFD8CE2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1083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9720A-36B1-45A0-9D55-111EDFD8CE2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941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Real application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9720A-36B1-45A0-9D55-111EDFD8CE2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004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9720A-36B1-45A0-9D55-111EDFD8CE2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682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9720A-36B1-45A0-9D55-111EDFD8CE2C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26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Draw</a:t>
            </a:r>
            <a:r>
              <a:rPr lang="en-US" altLang="zh-TW" baseline="0" dirty="0" smtClean="0"/>
              <a:t> the process on the black broad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9720A-36B1-45A0-9D55-111EDFD8CE2C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32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92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82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83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59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35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973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68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82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980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82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22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2D2CC-4DE3-4D52-AD41-0E888D4DA887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58F10-2319-4485-800F-A6FB09BB6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80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5.bin"/><Relationship Id="rId3" Type="http://schemas.openxmlformats.org/officeDocument/2006/relationships/image" Target="../media/image22.png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5.w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30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1.png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32.png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8.emf"/><Relationship Id="rId9" Type="http://schemas.openxmlformats.org/officeDocument/2006/relationships/image" Target="../media/image6.png"/><Relationship Id="rId1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oleObject" Target="../embeddings/oleObject24.bin"/><Relationship Id="rId3" Type="http://schemas.openxmlformats.org/officeDocument/2006/relationships/image" Target="../media/image36.png"/><Relationship Id="rId7" Type="http://schemas.openxmlformats.org/officeDocument/2006/relationships/image" Target="../media/image33.wmf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38.png"/><Relationship Id="rId10" Type="http://schemas.openxmlformats.org/officeDocument/2006/relationships/image" Target="../media/image34.wmf"/><Relationship Id="rId4" Type="http://schemas.openxmlformats.org/officeDocument/2006/relationships/image" Target="../media/image37.png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42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1.bin"/><Relationship Id="rId7" Type="http://schemas.openxmlformats.org/officeDocument/2006/relationships/image" Target="../media/image1.png"/><Relationship Id="rId12" Type="http://schemas.openxmlformats.org/officeDocument/2006/relationships/image" Target="../media/image32.png"/><Relationship Id="rId17" Type="http://schemas.openxmlformats.org/officeDocument/2006/relationships/oleObject" Target="../embeddings/oleObject29.bin"/><Relationship Id="rId25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11" Type="http://schemas.openxmlformats.org/officeDocument/2006/relationships/image" Target="../media/image6.png"/><Relationship Id="rId24" Type="http://schemas.openxmlformats.org/officeDocument/2006/relationships/oleObject" Target="../embeddings/oleObject33.bin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10" Type="http://schemas.openxmlformats.org/officeDocument/2006/relationships/image" Target="../media/image5.png"/><Relationship Id="rId19" Type="http://schemas.openxmlformats.org/officeDocument/2006/relationships/oleObject" Target="../embeddings/oleObject30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4.png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21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8.png"/><Relationship Id="rId4" Type="http://schemas.openxmlformats.org/officeDocument/2006/relationships/image" Target="../media/image22.png"/><Relationship Id="rId9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50.wmf"/><Relationship Id="rId5" Type="http://schemas.openxmlformats.org/officeDocument/2006/relationships/image" Target="../media/image51.png"/><Relationship Id="rId10" Type="http://schemas.openxmlformats.org/officeDocument/2006/relationships/oleObject" Target="../embeddings/oleObject38.bin"/><Relationship Id="rId4" Type="http://schemas.openxmlformats.org/officeDocument/2006/relationships/image" Target="../media/image22.png"/><Relationship Id="rId9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png"/><Relationship Id="rId5" Type="http://schemas.openxmlformats.org/officeDocument/2006/relationships/image" Target="../media/image21.png"/><Relationship Id="rId10" Type="http://schemas.openxmlformats.org/officeDocument/2006/relationships/image" Target="../media/image53.wmf"/><Relationship Id="rId4" Type="http://schemas.openxmlformats.org/officeDocument/2006/relationships/image" Target="../media/image54.png"/><Relationship Id="rId9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6.bin"/><Relationship Id="rId3" Type="http://schemas.openxmlformats.org/officeDocument/2006/relationships/image" Target="../media/image55.png"/><Relationship Id="rId7" Type="http://schemas.openxmlformats.org/officeDocument/2006/relationships/image" Target="../media/image58.wmf"/><Relationship Id="rId12" Type="http://schemas.openxmlformats.org/officeDocument/2006/relationships/image" Target="../media/image48.png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59.wmf"/><Relationship Id="rId14" Type="http://schemas.openxmlformats.org/officeDocument/2006/relationships/image" Target="../media/image5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65.wmf"/><Relationship Id="rId18" Type="http://schemas.openxmlformats.org/officeDocument/2006/relationships/image" Target="../media/image48.png"/><Relationship Id="rId26" Type="http://schemas.openxmlformats.org/officeDocument/2006/relationships/image" Target="../media/image68.wmf"/><Relationship Id="rId3" Type="http://schemas.openxmlformats.org/officeDocument/2006/relationships/image" Target="../media/image56.png"/><Relationship Id="rId21" Type="http://schemas.openxmlformats.org/officeDocument/2006/relationships/oleObject" Target="../embeddings/oleObject57.bin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67.wmf"/><Relationship Id="rId25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64.wmf"/><Relationship Id="rId24" Type="http://schemas.openxmlformats.org/officeDocument/2006/relationships/image" Target="../media/image60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23" Type="http://schemas.openxmlformats.org/officeDocument/2006/relationships/oleObject" Target="../embeddings/oleObject58.bin"/><Relationship Id="rId10" Type="http://schemas.openxmlformats.org/officeDocument/2006/relationships/oleObject" Target="../embeddings/oleObject52.bin"/><Relationship Id="rId19" Type="http://schemas.openxmlformats.org/officeDocument/2006/relationships/oleObject" Target="../embeddings/oleObject56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54.bin"/><Relationship Id="rId22" Type="http://schemas.openxmlformats.org/officeDocument/2006/relationships/image" Target="../media/image5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oleObject" Target="../embeddings/oleObject64.bin"/><Relationship Id="rId3" Type="http://schemas.openxmlformats.org/officeDocument/2006/relationships/image" Target="../media/image48.png"/><Relationship Id="rId7" Type="http://schemas.openxmlformats.org/officeDocument/2006/relationships/image" Target="../media/image53.wmf"/><Relationship Id="rId12" Type="http://schemas.openxmlformats.org/officeDocument/2006/relationships/image" Target="../media/image21.png"/><Relationship Id="rId17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6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8.wmf"/><Relationship Id="rId5" Type="http://schemas.openxmlformats.org/officeDocument/2006/relationships/image" Target="../media/image52.wmf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76.wmf"/><Relationship Id="rId3" Type="http://schemas.openxmlformats.org/officeDocument/2006/relationships/image" Target="../media/image21.png"/><Relationship Id="rId7" Type="http://schemas.openxmlformats.org/officeDocument/2006/relationships/image" Target="../media/image71.wmf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5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0.bin"/><Relationship Id="rId5" Type="http://schemas.openxmlformats.org/officeDocument/2006/relationships/image" Target="../media/image68.wmf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72.wmf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7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0.png"/><Relationship Id="rId4" Type="http://schemas.openxmlformats.org/officeDocument/2006/relationships/image" Target="../media/image7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7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4.png"/><Relationship Id="rId7" Type="http://schemas.openxmlformats.org/officeDocument/2006/relationships/image" Target="../media/image6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79.emf"/><Relationship Id="rId10" Type="http://schemas.openxmlformats.org/officeDocument/2006/relationships/image" Target="../media/image70.png"/><Relationship Id="rId4" Type="http://schemas.openxmlformats.org/officeDocument/2006/relationships/image" Target="../media/image65.png"/><Relationship Id="rId9" Type="http://schemas.openxmlformats.org/officeDocument/2006/relationships/image" Target="../media/image6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80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7" Type="http://schemas.openxmlformats.org/officeDocument/2006/relationships/image" Target="../media/image8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60.png"/><Relationship Id="rId4" Type="http://schemas.openxmlformats.org/officeDocument/2006/relationships/image" Target="../media/image7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2" Type="http://schemas.openxmlformats.org/officeDocument/2006/relationships/image" Target="../media/image8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emf"/><Relationship Id="rId2" Type="http://schemas.openxmlformats.org/officeDocument/2006/relationships/image" Target="../media/image8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2" Type="http://schemas.openxmlformats.org/officeDocument/2006/relationships/image" Target="../media/image8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emf"/><Relationship Id="rId2" Type="http://schemas.openxmlformats.org/officeDocument/2006/relationships/image" Target="../media/image8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10" Type="http://schemas.openxmlformats.org/officeDocument/2006/relationships/image" Target="../media/image10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6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Circuits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Lecture 8: </a:t>
            </a:r>
            <a:r>
              <a:rPr lang="en-US" altLang="zh-TW" dirty="0" err="1" smtClean="0">
                <a:cs typeface="Times New Roman" panose="02020603050405020304" pitchFamily="18" charset="0"/>
              </a:rPr>
              <a:t>Thevenin</a:t>
            </a:r>
            <a:r>
              <a:rPr lang="en-US" altLang="zh-TW" dirty="0" smtClean="0">
                <a:cs typeface="Times New Roman" panose="02020603050405020304" pitchFamily="18" charset="0"/>
              </a:rPr>
              <a:t> and Norton Theorem (1)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李宏毅 </a:t>
            </a:r>
            <a:r>
              <a:rPr lang="en-US" altLang="zh-TW" sz="3600" dirty="0"/>
              <a:t>Hung-</a:t>
            </a:r>
            <a:r>
              <a:rPr lang="en-US" altLang="zh-TW" sz="3600" dirty="0" err="1"/>
              <a:t>yi</a:t>
            </a:r>
            <a:r>
              <a:rPr lang="en-US" altLang="zh-TW" sz="3600" dirty="0"/>
              <a:t> Lee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847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cs typeface="Times New Roman" panose="02020603050405020304" pitchFamily="18" charset="0"/>
              </a:rPr>
              <a:t>Thevenin</a:t>
            </a:r>
            <a:r>
              <a:rPr lang="zh-TW" altLang="en-US" dirty="0"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cs typeface="Times New Roman" panose="02020603050405020304" pitchFamily="18" charset="0"/>
              </a:rPr>
              <a:t>Theorem </a:t>
            </a:r>
            <a:r>
              <a:rPr lang="en-US" altLang="zh-TW" dirty="0" smtClean="0"/>
              <a:t>- </a:t>
            </a:r>
            <a:r>
              <a:rPr lang="en-US" altLang="zh-TW" dirty="0" err="1"/>
              <a:t>v</a:t>
            </a:r>
            <a:r>
              <a:rPr lang="en-US" altLang="zh-TW" baseline="-25000" dirty="0" err="1"/>
              <a:t>oc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1164232" y="2256224"/>
            <a:ext cx="2427737" cy="2420379"/>
            <a:chOff x="2593528" y="2462749"/>
            <a:chExt cx="1752048" cy="2009775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2726326" y="2462749"/>
              <a:ext cx="1619250" cy="2009775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2593528" y="2501564"/>
              <a:ext cx="962361" cy="193214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Two</a:t>
              </a:r>
            </a:p>
            <a:p>
              <a:pPr algn="ctr"/>
              <a:r>
                <a:rPr lang="en-US" altLang="zh-TW" sz="2400" dirty="0" smtClean="0"/>
                <a:t>Terminal</a:t>
              </a:r>
            </a:p>
            <a:p>
              <a:pPr algn="ctr"/>
              <a:r>
                <a:rPr lang="en-US" altLang="zh-TW" sz="2400" dirty="0" smtClean="0"/>
                <a:t>Network</a:t>
              </a:r>
            </a:p>
          </p:txBody>
        </p:sp>
      </p:grpSp>
      <p:sp>
        <p:nvSpPr>
          <p:cNvPr id="12" name="左-右雙向箭號 11"/>
          <p:cNvSpPr/>
          <p:nvPr/>
        </p:nvSpPr>
        <p:spPr>
          <a:xfrm rot="10800000">
            <a:off x="3863977" y="3206023"/>
            <a:ext cx="1094085" cy="5666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13" name="文字方塊 12"/>
          <p:cNvSpPr txBox="1"/>
          <p:nvPr/>
        </p:nvSpPr>
        <p:spPr>
          <a:xfrm>
            <a:off x="2378101" y="4825481"/>
            <a:ext cx="438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Keep two terminals open</a:t>
            </a:r>
            <a:endParaRPr lang="zh-TW" altLang="en-US" sz="2800" dirty="0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8374" y="1839567"/>
            <a:ext cx="3162300" cy="3009900"/>
          </a:xfrm>
          <a:prstGeom prst="rect">
            <a:avLst/>
          </a:prstGeom>
        </p:spPr>
      </p:pic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352090"/>
              </p:ext>
            </p:extLst>
          </p:nvPr>
        </p:nvGraphicFramePr>
        <p:xfrm>
          <a:off x="7786298" y="3206023"/>
          <a:ext cx="463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0" name="方程式" r:id="rId5" imgW="203040" imgH="228600" progId="Equation.3">
                  <p:embed/>
                </p:oleObj>
              </mc:Choice>
              <mc:Fallback>
                <p:oleObj name="方程式" r:id="rId5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298" y="3206023"/>
                        <a:ext cx="4635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747698"/>
              </p:ext>
            </p:extLst>
          </p:nvPr>
        </p:nvGraphicFramePr>
        <p:xfrm>
          <a:off x="7792752" y="2655334"/>
          <a:ext cx="3190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1" name="方程式" r:id="rId7" imgW="139680" imgH="139680" progId="Equation.3">
                  <p:embed/>
                </p:oleObj>
              </mc:Choice>
              <mc:Fallback>
                <p:oleObj name="方程式" r:id="rId7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2752" y="2655334"/>
                        <a:ext cx="3190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975868"/>
              </p:ext>
            </p:extLst>
          </p:nvPr>
        </p:nvGraphicFramePr>
        <p:xfrm>
          <a:off x="7818542" y="4061302"/>
          <a:ext cx="290513" cy="17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2" name="方程式" r:id="rId9" imgW="126720" imgH="75960" progId="Equation.3">
                  <p:embed/>
                </p:oleObj>
              </mc:Choice>
              <mc:Fallback>
                <p:oleObj name="方程式" r:id="rId9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8542" y="4061302"/>
                        <a:ext cx="290513" cy="17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986010"/>
              </p:ext>
            </p:extLst>
          </p:nvPr>
        </p:nvGraphicFramePr>
        <p:xfrm>
          <a:off x="3178575" y="3243750"/>
          <a:ext cx="463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3" name="方程式" r:id="rId11" imgW="203040" imgH="228600" progId="Equation.3">
                  <p:embed/>
                </p:oleObj>
              </mc:Choice>
              <mc:Fallback>
                <p:oleObj name="方程式" r:id="rId11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575" y="3243750"/>
                        <a:ext cx="4635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910539"/>
              </p:ext>
            </p:extLst>
          </p:nvPr>
        </p:nvGraphicFramePr>
        <p:xfrm>
          <a:off x="3185029" y="2693061"/>
          <a:ext cx="3190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4" name="方程式" r:id="rId12" imgW="139680" imgH="139680" progId="Equation.3">
                  <p:embed/>
                </p:oleObj>
              </mc:Choice>
              <mc:Fallback>
                <p:oleObj name="方程式" r:id="rId12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5029" y="2693061"/>
                        <a:ext cx="3190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8204"/>
              </p:ext>
            </p:extLst>
          </p:nvPr>
        </p:nvGraphicFramePr>
        <p:xfrm>
          <a:off x="3210819" y="4099029"/>
          <a:ext cx="290513" cy="17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5" name="方程式" r:id="rId13" imgW="126720" imgH="75960" progId="Equation.3">
                  <p:embed/>
                </p:oleObj>
              </mc:Choice>
              <mc:Fallback>
                <p:oleObj name="方程式" r:id="rId13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0819" y="4099029"/>
                        <a:ext cx="290513" cy="17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856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cs typeface="Times New Roman" panose="02020603050405020304" pitchFamily="18" charset="0"/>
              </a:rPr>
              <a:t>Thevenin</a:t>
            </a:r>
            <a:r>
              <a:rPr lang="zh-TW" altLang="en-US" dirty="0"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cs typeface="Times New Roman" panose="02020603050405020304" pitchFamily="18" charset="0"/>
              </a:rPr>
              <a:t>Theorem </a:t>
            </a:r>
            <a:r>
              <a:rPr lang="en-US" altLang="zh-TW" dirty="0" smtClean="0"/>
              <a:t>- </a:t>
            </a:r>
            <a:r>
              <a:rPr lang="en-US" altLang="zh-TW" dirty="0" err="1" smtClean="0"/>
              <a:t>R</a:t>
            </a:r>
            <a:r>
              <a:rPr lang="en-US" altLang="zh-TW" baseline="-25000" dirty="0" err="1" smtClean="0"/>
              <a:t>t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547080" y="6209597"/>
            <a:ext cx="4690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(As we have done in Superposition)</a:t>
            </a:r>
            <a:endParaRPr lang="zh-TW" altLang="en-US" sz="2400" dirty="0"/>
          </a:p>
        </p:txBody>
      </p:sp>
      <p:pic>
        <p:nvPicPr>
          <p:cNvPr id="18" name="內容版面配置區 3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 flipH="1">
            <a:off x="7540383" y="2722872"/>
            <a:ext cx="1227034" cy="1867607"/>
          </a:xfrm>
          <a:prstGeom prst="rect">
            <a:avLst/>
          </a:prstGeom>
        </p:spPr>
      </p:pic>
      <p:grpSp>
        <p:nvGrpSpPr>
          <p:cNvPr id="4" name="群組 3"/>
          <p:cNvGrpSpPr/>
          <p:nvPr/>
        </p:nvGrpSpPr>
        <p:grpSpPr>
          <a:xfrm flipH="1">
            <a:off x="1460512" y="2320662"/>
            <a:ext cx="2548024" cy="2403929"/>
            <a:chOff x="1126363" y="1423904"/>
            <a:chExt cx="2548024" cy="2403929"/>
          </a:xfrm>
        </p:grpSpPr>
        <p:grpSp>
          <p:nvGrpSpPr>
            <p:cNvPr id="10" name="群組 9"/>
            <p:cNvGrpSpPr/>
            <p:nvPr/>
          </p:nvGrpSpPr>
          <p:grpSpPr>
            <a:xfrm>
              <a:off x="1215938" y="1423904"/>
              <a:ext cx="2458449" cy="2403929"/>
              <a:chOff x="413453" y="2941108"/>
              <a:chExt cx="2458449" cy="2403929"/>
            </a:xfrm>
            <a:solidFill>
              <a:schemeClr val="bg1"/>
            </a:solidFill>
          </p:grpSpPr>
          <p:pic>
            <p:nvPicPr>
              <p:cNvPr id="11" name="圖片 1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3453" y="2941108"/>
                <a:ext cx="1705633" cy="2360474"/>
              </a:xfrm>
              <a:prstGeom prst="rect">
                <a:avLst/>
              </a:prstGeom>
              <a:grpFill/>
            </p:spPr>
          </p:pic>
          <p:sp>
            <p:nvSpPr>
              <p:cNvPr id="12" name="矩形 11"/>
              <p:cNvSpPr/>
              <p:nvPr/>
            </p:nvSpPr>
            <p:spPr>
              <a:xfrm>
                <a:off x="1049964" y="3100485"/>
                <a:ext cx="1821938" cy="2244552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2400" dirty="0"/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1126363" y="2091562"/>
              <a:ext cx="343404" cy="138026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endParaRPr lang="zh-TW" altLang="en-US" sz="2800" dirty="0"/>
            </a:p>
          </p:txBody>
        </p:sp>
        <p:grpSp>
          <p:nvGrpSpPr>
            <p:cNvPr id="3" name="群組 2"/>
            <p:cNvGrpSpPr/>
            <p:nvPr/>
          </p:nvGrpSpPr>
          <p:grpSpPr>
            <a:xfrm>
              <a:off x="1998013" y="1637311"/>
              <a:ext cx="1618491" cy="2149465"/>
              <a:chOff x="1998013" y="1637311"/>
              <a:chExt cx="1618491" cy="2149465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669942">
                <a:off x="2126698" y="2113512"/>
                <a:ext cx="609600" cy="952500"/>
              </a:xfrm>
              <a:prstGeom prst="rect">
                <a:avLst/>
              </a:prstGeom>
            </p:spPr>
          </p:pic>
          <p:pic>
            <p:nvPicPr>
              <p:cNvPr id="16" name="圖片 15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49754" y="1772642"/>
                <a:ext cx="666750" cy="885825"/>
              </a:xfrm>
              <a:prstGeom prst="rect">
                <a:avLst/>
              </a:prstGeom>
            </p:spPr>
          </p:pic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5400000">
                <a:off x="2169463" y="1465861"/>
                <a:ext cx="609600" cy="952500"/>
              </a:xfrm>
              <a:prstGeom prst="rect">
                <a:avLst/>
              </a:prstGeom>
            </p:spPr>
          </p:pic>
          <p:pic>
            <p:nvPicPr>
              <p:cNvPr id="21" name="圖片 20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5400000">
                <a:off x="2161764" y="3085771"/>
                <a:ext cx="680587" cy="721423"/>
              </a:xfrm>
              <a:prstGeom prst="rect">
                <a:avLst/>
              </a:prstGeom>
            </p:spPr>
          </p:pic>
          <p:pic>
            <p:nvPicPr>
              <p:cNvPr id="22" name="圖片 21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15913726">
                <a:off x="2731703" y="2517367"/>
                <a:ext cx="704850" cy="828675"/>
              </a:xfrm>
              <a:prstGeom prst="rect">
                <a:avLst/>
              </a:prstGeom>
            </p:spPr>
          </p:pic>
        </p:grpSp>
      </p:grpSp>
      <p:sp>
        <p:nvSpPr>
          <p:cNvPr id="26" name="內容版面配置區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Textbook P72 - 73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34804" y="2541872"/>
            <a:ext cx="2343150" cy="2152650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1075517" y="5260979"/>
            <a:ext cx="20868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Voltage Source</a:t>
            </a:r>
            <a:endParaRPr lang="zh-TW" altLang="en-US" sz="2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06604" y="4815721"/>
            <a:ext cx="4601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Suppress the independent sources:</a:t>
            </a:r>
            <a:endParaRPr lang="zh-TW" altLang="en-US" sz="2400" dirty="0"/>
          </a:p>
        </p:txBody>
      </p:sp>
      <p:sp>
        <p:nvSpPr>
          <p:cNvPr id="31" name="矩形 30"/>
          <p:cNvSpPr/>
          <p:nvPr/>
        </p:nvSpPr>
        <p:spPr>
          <a:xfrm>
            <a:off x="1075516" y="5755736"/>
            <a:ext cx="20868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Current Source</a:t>
            </a:r>
            <a:endParaRPr lang="zh-TW" altLang="en-US" sz="2400" dirty="0"/>
          </a:p>
        </p:txBody>
      </p:sp>
      <p:sp>
        <p:nvSpPr>
          <p:cNvPr id="7" name="向右箭號 6"/>
          <p:cNvSpPr/>
          <p:nvPr/>
        </p:nvSpPr>
        <p:spPr>
          <a:xfrm>
            <a:off x="3100972" y="5338310"/>
            <a:ext cx="421017" cy="360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向右箭號 32"/>
          <p:cNvSpPr/>
          <p:nvPr/>
        </p:nvSpPr>
        <p:spPr>
          <a:xfrm>
            <a:off x="3100972" y="5820374"/>
            <a:ext cx="421017" cy="360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3522213" y="5294071"/>
            <a:ext cx="874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Short</a:t>
            </a:r>
            <a:endParaRPr lang="zh-TW" altLang="en-US" sz="2400" dirty="0"/>
          </a:p>
        </p:txBody>
      </p:sp>
      <p:sp>
        <p:nvSpPr>
          <p:cNvPr id="35" name="矩形 34"/>
          <p:cNvSpPr/>
          <p:nvPr/>
        </p:nvSpPr>
        <p:spPr>
          <a:xfrm>
            <a:off x="3537930" y="5753990"/>
            <a:ext cx="874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O</a:t>
            </a:r>
            <a:r>
              <a:rPr lang="en-US" altLang="zh-TW" sz="2400" dirty="0" smtClean="0"/>
              <a:t>pen</a:t>
            </a:r>
            <a:endParaRPr lang="zh-TW" altLang="en-US" sz="2400" dirty="0"/>
          </a:p>
        </p:txBody>
      </p:sp>
      <p:cxnSp>
        <p:nvCxnSpPr>
          <p:cNvPr id="43" name="直線接點 42"/>
          <p:cNvCxnSpPr/>
          <p:nvPr/>
        </p:nvCxnSpPr>
        <p:spPr>
          <a:xfrm>
            <a:off x="1629628" y="2894633"/>
            <a:ext cx="444284" cy="4131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>
            <a:off x="1826935" y="3643290"/>
            <a:ext cx="444284" cy="4131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>
            <a:off x="5661445" y="3445894"/>
            <a:ext cx="444284" cy="4131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220401"/>
              </p:ext>
            </p:extLst>
          </p:nvPr>
        </p:nvGraphicFramePr>
        <p:xfrm>
          <a:off x="8026400" y="3457575"/>
          <a:ext cx="2603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6" name="方程式" r:id="rId11" imgW="114120" imgH="139680" progId="Equation.3">
                  <p:embed/>
                </p:oleObj>
              </mc:Choice>
              <mc:Fallback>
                <p:oleObj name="方程式" r:id="rId11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6400" y="3457575"/>
                        <a:ext cx="2603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721744"/>
              </p:ext>
            </p:extLst>
          </p:nvPr>
        </p:nvGraphicFramePr>
        <p:xfrm>
          <a:off x="7548563" y="2136775"/>
          <a:ext cx="2032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7" name="方程式" r:id="rId13" imgW="88560" imgH="164880" progId="Equation.3">
                  <p:embed/>
                </p:oleObj>
              </mc:Choice>
              <mc:Fallback>
                <p:oleObj name="方程式" r:id="rId13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8563" y="2136775"/>
                        <a:ext cx="2032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009213"/>
              </p:ext>
            </p:extLst>
          </p:nvPr>
        </p:nvGraphicFramePr>
        <p:xfrm>
          <a:off x="6875463" y="4889500"/>
          <a:ext cx="1042987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8" name="方程式" r:id="rId15" imgW="457200" imgH="393480" progId="Equation.3">
                  <p:embed/>
                </p:oleObj>
              </mc:Choice>
              <mc:Fallback>
                <p:oleObj name="方程式" r:id="rId15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4889500"/>
                        <a:ext cx="1042987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直線單箭頭接點 12"/>
          <p:cNvCxnSpPr/>
          <p:nvPr/>
        </p:nvCxnSpPr>
        <p:spPr>
          <a:xfrm flipH="1">
            <a:off x="7353780" y="2596286"/>
            <a:ext cx="5075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551737" y="5988192"/>
            <a:ext cx="1711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Why?????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pic>
        <p:nvPicPr>
          <p:cNvPr id="36" name="內容版面配置區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803121" y="2722872"/>
            <a:ext cx="1227034" cy="1867607"/>
          </a:xfrm>
          <a:prstGeom prst="rect">
            <a:avLst/>
          </a:prstGeom>
        </p:spPr>
      </p:pic>
      <p:graphicFrame>
        <p:nvGraphicFramePr>
          <p:cNvPr id="3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782778"/>
              </p:ext>
            </p:extLst>
          </p:nvPr>
        </p:nvGraphicFramePr>
        <p:xfrm>
          <a:off x="4289425" y="3457575"/>
          <a:ext cx="2603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9" name="方程式" r:id="rId17" imgW="114120" imgH="139680" progId="Equation.3">
                  <p:embed/>
                </p:oleObj>
              </mc:Choice>
              <mc:Fallback>
                <p:oleObj name="方程式" r:id="rId17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425" y="3457575"/>
                        <a:ext cx="2603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576895"/>
              </p:ext>
            </p:extLst>
          </p:nvPr>
        </p:nvGraphicFramePr>
        <p:xfrm>
          <a:off x="3811588" y="2136775"/>
          <a:ext cx="2032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0" name="方程式" r:id="rId19" imgW="88560" imgH="164880" progId="Equation.3">
                  <p:embed/>
                </p:oleObj>
              </mc:Choice>
              <mc:Fallback>
                <p:oleObj name="方程式" r:id="rId19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8" y="2136775"/>
                        <a:ext cx="2032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直線單箭頭接點 38"/>
          <p:cNvCxnSpPr/>
          <p:nvPr/>
        </p:nvCxnSpPr>
        <p:spPr>
          <a:xfrm flipH="1">
            <a:off x="3616518" y="2596286"/>
            <a:ext cx="5075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73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9" grpId="0"/>
      <p:bldP spid="30" grpId="0"/>
      <p:bldP spid="31" grpId="0"/>
      <p:bldP spid="7" grpId="0" animBg="1"/>
      <p:bldP spid="33" grpId="0" animBg="1"/>
      <p:bldP spid="34" grpId="0"/>
      <p:bldP spid="35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cs typeface="Times New Roman" panose="02020603050405020304" pitchFamily="18" charset="0"/>
              </a:rPr>
              <a:t>Thevenin</a:t>
            </a:r>
            <a:r>
              <a:rPr lang="zh-TW" altLang="en-US" dirty="0">
                <a:cs typeface="Times New Roman" panose="02020603050405020304" pitchFamily="18" charset="0"/>
              </a:rPr>
              <a:t> </a:t>
            </a:r>
            <a:r>
              <a:rPr lang="en-US" altLang="zh-TW" dirty="0">
                <a:cs typeface="Times New Roman" panose="02020603050405020304" pitchFamily="18" charset="0"/>
              </a:rPr>
              <a:t>Theorem </a:t>
            </a:r>
            <a:r>
              <a:rPr lang="en-US" altLang="zh-TW" dirty="0"/>
              <a:t>- </a:t>
            </a:r>
            <a:r>
              <a:rPr lang="en-US" altLang="zh-TW" dirty="0" err="1"/>
              <a:t>R</a:t>
            </a:r>
            <a:r>
              <a:rPr lang="en-US" altLang="zh-TW" baseline="-25000" dirty="0" err="1"/>
              <a:t>t</a:t>
            </a:r>
            <a:r>
              <a:rPr lang="en-US" altLang="zh-TW" dirty="0"/>
              <a:t> </a:t>
            </a:r>
            <a:r>
              <a:rPr lang="en-US" altLang="zh-TW" dirty="0" smtClean="0"/>
              <a:t>(Example)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Refer to lecture 7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324846" y="2235382"/>
            <a:ext cx="4078716" cy="2010861"/>
            <a:chOff x="628650" y="4347881"/>
            <a:chExt cx="4662916" cy="2105025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650" y="4347881"/>
              <a:ext cx="3048000" cy="2105025"/>
            </a:xfrm>
            <a:prstGeom prst="rect">
              <a:avLst/>
            </a:prstGeom>
          </p:spPr>
        </p:pic>
        <p:grpSp>
          <p:nvGrpSpPr>
            <p:cNvPr id="6" name="群組 5"/>
            <p:cNvGrpSpPr/>
            <p:nvPr/>
          </p:nvGrpSpPr>
          <p:grpSpPr>
            <a:xfrm>
              <a:off x="3703667" y="4878979"/>
              <a:ext cx="1285875" cy="1432920"/>
              <a:chOff x="3736885" y="4754360"/>
              <a:chExt cx="1285875" cy="1432920"/>
            </a:xfrm>
          </p:grpSpPr>
          <p:pic>
            <p:nvPicPr>
              <p:cNvPr id="11" name="圖片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5400000">
                <a:off x="3648075" y="5035348"/>
                <a:ext cx="923925" cy="361950"/>
              </a:xfrm>
              <a:prstGeom prst="rect">
                <a:avLst/>
              </a:prstGeom>
            </p:spPr>
          </p:pic>
          <p:pic>
            <p:nvPicPr>
              <p:cNvPr id="12" name="圖片 1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36885" y="5520530"/>
                <a:ext cx="1285875" cy="666750"/>
              </a:xfrm>
              <a:prstGeom prst="rect">
                <a:avLst/>
              </a:prstGeom>
            </p:spPr>
          </p:pic>
          <p:graphicFrame>
            <p:nvGraphicFramePr>
              <p:cNvPr id="13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26731823"/>
                  </p:ext>
                </p:extLst>
              </p:nvPr>
            </p:nvGraphicFramePr>
            <p:xfrm>
              <a:off x="4223634" y="5021853"/>
              <a:ext cx="519112" cy="4048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56" name="方程式" r:id="rId6" imgW="228600" imgH="177480" progId="Equation.3">
                      <p:embed/>
                    </p:oleObj>
                  </mc:Choice>
                  <mc:Fallback>
                    <p:oleObj name="方程式" r:id="rId6" imgW="22860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23634" y="5021853"/>
                            <a:ext cx="519112" cy="4048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7" name="直線接點 6"/>
            <p:cNvCxnSpPr/>
            <p:nvPr/>
          </p:nvCxnSpPr>
          <p:spPr>
            <a:xfrm>
              <a:off x="3669282" y="6311899"/>
              <a:ext cx="1483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>
              <a:off x="3669282" y="4859461"/>
              <a:ext cx="1483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橢圓 8"/>
            <p:cNvSpPr/>
            <p:nvPr/>
          </p:nvSpPr>
          <p:spPr>
            <a:xfrm>
              <a:off x="5131922" y="4795643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5124470" y="6236440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1043931" y="4703610"/>
            <a:ext cx="2631722" cy="1939638"/>
            <a:chOff x="5445177" y="1928131"/>
            <a:chExt cx="2631722" cy="1939638"/>
          </a:xfrm>
        </p:grpSpPr>
        <p:grpSp>
          <p:nvGrpSpPr>
            <p:cNvPr id="15" name="群組 14"/>
            <p:cNvGrpSpPr/>
            <p:nvPr/>
          </p:nvGrpSpPr>
          <p:grpSpPr>
            <a:xfrm>
              <a:off x="5445177" y="1928131"/>
              <a:ext cx="2007542" cy="1939638"/>
              <a:chOff x="5445177" y="1928131"/>
              <a:chExt cx="2007542" cy="1939638"/>
            </a:xfrm>
          </p:grpSpPr>
          <p:pic>
            <p:nvPicPr>
              <p:cNvPr id="20" name="圖片 19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51394" y="2234890"/>
                <a:ext cx="1601325" cy="1632879"/>
              </a:xfrm>
              <a:prstGeom prst="rect">
                <a:avLst/>
              </a:prstGeom>
            </p:spPr>
          </p:pic>
          <p:graphicFrame>
            <p:nvGraphicFramePr>
              <p:cNvPr id="21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45393740"/>
                  </p:ext>
                </p:extLst>
              </p:nvPr>
            </p:nvGraphicFramePr>
            <p:xfrm>
              <a:off x="6570147" y="1928131"/>
              <a:ext cx="554037" cy="38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57" name="方程式" r:id="rId9" imgW="241200" imgH="164880" progId="Equation.3">
                      <p:embed/>
                    </p:oleObj>
                  </mc:Choice>
                  <mc:Fallback>
                    <p:oleObj name="方程式" r:id="rId9" imgW="24120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70147" y="1928131"/>
                            <a:ext cx="554037" cy="381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98299950"/>
                  </p:ext>
                </p:extLst>
              </p:nvPr>
            </p:nvGraphicFramePr>
            <p:xfrm>
              <a:off x="5445177" y="2789140"/>
              <a:ext cx="523661" cy="4109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58" name="方程式" r:id="rId11" imgW="228600" imgH="177480" progId="Equation.3">
                      <p:embed/>
                    </p:oleObj>
                  </mc:Choice>
                  <mc:Fallback>
                    <p:oleObj name="方程式" r:id="rId11" imgW="22860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45177" y="2789140"/>
                            <a:ext cx="523661" cy="41099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6" name="直線接點 15"/>
            <p:cNvCxnSpPr/>
            <p:nvPr/>
          </p:nvCxnSpPr>
          <p:spPr>
            <a:xfrm>
              <a:off x="7170899" y="2417666"/>
              <a:ext cx="8517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橢圓 16"/>
            <p:cNvSpPr/>
            <p:nvPr/>
          </p:nvSpPr>
          <p:spPr>
            <a:xfrm>
              <a:off x="7965167" y="2370501"/>
              <a:ext cx="108423" cy="1087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" name="直線接點 17"/>
            <p:cNvCxnSpPr/>
            <p:nvPr/>
          </p:nvCxnSpPr>
          <p:spPr>
            <a:xfrm>
              <a:off x="6948987" y="3793971"/>
              <a:ext cx="100746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橢圓 18"/>
            <p:cNvSpPr/>
            <p:nvPr/>
          </p:nvSpPr>
          <p:spPr>
            <a:xfrm>
              <a:off x="7968476" y="3720041"/>
              <a:ext cx="108423" cy="1087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3" name="向下箭號 22"/>
          <p:cNvSpPr/>
          <p:nvPr/>
        </p:nvSpPr>
        <p:spPr>
          <a:xfrm>
            <a:off x="2235200" y="4201210"/>
            <a:ext cx="609600" cy="454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6" name="群組 25"/>
          <p:cNvGrpSpPr/>
          <p:nvPr/>
        </p:nvGrpSpPr>
        <p:grpSpPr>
          <a:xfrm>
            <a:off x="4667845" y="2235382"/>
            <a:ext cx="4078716" cy="2010861"/>
            <a:chOff x="628650" y="4347881"/>
            <a:chExt cx="4662916" cy="2105025"/>
          </a:xfrm>
        </p:grpSpPr>
        <p:pic>
          <p:nvPicPr>
            <p:cNvPr id="27" name="圖片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650" y="4347881"/>
              <a:ext cx="3048000" cy="2105025"/>
            </a:xfrm>
            <a:prstGeom prst="rect">
              <a:avLst/>
            </a:prstGeom>
          </p:spPr>
        </p:pic>
        <p:grpSp>
          <p:nvGrpSpPr>
            <p:cNvPr id="28" name="群組 27"/>
            <p:cNvGrpSpPr/>
            <p:nvPr/>
          </p:nvGrpSpPr>
          <p:grpSpPr>
            <a:xfrm>
              <a:off x="3703667" y="4878979"/>
              <a:ext cx="1285875" cy="1432920"/>
              <a:chOff x="3736885" y="4754360"/>
              <a:chExt cx="1285875" cy="1432920"/>
            </a:xfrm>
          </p:grpSpPr>
          <p:pic>
            <p:nvPicPr>
              <p:cNvPr id="33" name="圖片 3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5400000">
                <a:off x="3648075" y="5035348"/>
                <a:ext cx="923925" cy="361950"/>
              </a:xfrm>
              <a:prstGeom prst="rect">
                <a:avLst/>
              </a:prstGeom>
            </p:spPr>
          </p:pic>
          <p:pic>
            <p:nvPicPr>
              <p:cNvPr id="34" name="圖片 3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36885" y="5520530"/>
                <a:ext cx="1285875" cy="666750"/>
              </a:xfrm>
              <a:prstGeom prst="rect">
                <a:avLst/>
              </a:prstGeom>
            </p:spPr>
          </p:pic>
          <p:graphicFrame>
            <p:nvGraphicFramePr>
              <p:cNvPr id="35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65582550"/>
                  </p:ext>
                </p:extLst>
              </p:nvPr>
            </p:nvGraphicFramePr>
            <p:xfrm>
              <a:off x="4223634" y="5021853"/>
              <a:ext cx="519112" cy="4048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59" name="方程式" r:id="rId13" imgW="228600" imgH="177480" progId="Equation.3">
                      <p:embed/>
                    </p:oleObj>
                  </mc:Choice>
                  <mc:Fallback>
                    <p:oleObj name="方程式" r:id="rId13" imgW="22860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23634" y="5021853"/>
                            <a:ext cx="519112" cy="4048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29" name="直線接點 28"/>
            <p:cNvCxnSpPr/>
            <p:nvPr/>
          </p:nvCxnSpPr>
          <p:spPr>
            <a:xfrm>
              <a:off x="3669282" y="6311899"/>
              <a:ext cx="1483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3669282" y="4859461"/>
              <a:ext cx="1483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5131922" y="4795643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>
              <a:off x="5124470" y="6236440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6" name="十字形 35"/>
          <p:cNvSpPr/>
          <p:nvPr/>
        </p:nvSpPr>
        <p:spPr>
          <a:xfrm rot="2459056">
            <a:off x="5874515" y="2969235"/>
            <a:ext cx="825909" cy="867544"/>
          </a:xfrm>
          <a:prstGeom prst="plus">
            <a:avLst>
              <a:gd name="adj" fmla="val 390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接點 37"/>
          <p:cNvCxnSpPr/>
          <p:nvPr/>
        </p:nvCxnSpPr>
        <p:spPr>
          <a:xfrm>
            <a:off x="7684005" y="3474619"/>
            <a:ext cx="0" cy="6330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7969019" y="3719057"/>
            <a:ext cx="526201" cy="2457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向下箭號 43"/>
          <p:cNvSpPr/>
          <p:nvPr/>
        </p:nvSpPr>
        <p:spPr>
          <a:xfrm>
            <a:off x="6578895" y="4248820"/>
            <a:ext cx="609600" cy="665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2" name="群組 51"/>
          <p:cNvGrpSpPr/>
          <p:nvPr/>
        </p:nvGrpSpPr>
        <p:grpSpPr>
          <a:xfrm>
            <a:off x="6045010" y="5149062"/>
            <a:ext cx="1738360" cy="1102874"/>
            <a:chOff x="5911026" y="5037727"/>
            <a:chExt cx="1738360" cy="1102874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71227" y="6073601"/>
              <a:ext cx="1483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橢圓 45"/>
            <p:cNvSpPr/>
            <p:nvPr/>
          </p:nvSpPr>
          <p:spPr>
            <a:xfrm>
              <a:off x="7489742" y="5997726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47" name="圖片 4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5630038" y="5403004"/>
              <a:ext cx="923925" cy="361950"/>
            </a:xfrm>
            <a:prstGeom prst="rect">
              <a:avLst/>
            </a:prstGeom>
          </p:spPr>
        </p:pic>
        <p:cxnSp>
          <p:nvCxnSpPr>
            <p:cNvPr id="48" name="直線接點 47"/>
            <p:cNvCxnSpPr/>
            <p:nvPr/>
          </p:nvCxnSpPr>
          <p:spPr>
            <a:xfrm>
              <a:off x="6049896" y="5122016"/>
              <a:ext cx="1483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橢圓 48"/>
            <p:cNvSpPr/>
            <p:nvPr/>
          </p:nvSpPr>
          <p:spPr>
            <a:xfrm>
              <a:off x="7472013" y="5037727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250726"/>
              </p:ext>
            </p:extLst>
          </p:nvPr>
        </p:nvGraphicFramePr>
        <p:xfrm>
          <a:off x="5490972" y="5504814"/>
          <a:ext cx="5540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0" name="方程式" r:id="rId14" imgW="241200" imgH="164880" progId="Equation.3">
                  <p:embed/>
                </p:oleObj>
              </mc:Choice>
              <mc:Fallback>
                <p:oleObj name="方程式" r:id="rId14" imgW="241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0972" y="5504814"/>
                        <a:ext cx="5540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矩形 53"/>
          <p:cNvSpPr/>
          <p:nvPr/>
        </p:nvSpPr>
        <p:spPr>
          <a:xfrm>
            <a:off x="5447280" y="5324182"/>
            <a:ext cx="1022160" cy="742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2019944" y="4689907"/>
            <a:ext cx="1022160" cy="742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弧形箭號 (下彎) 55"/>
          <p:cNvSpPr/>
          <p:nvPr/>
        </p:nvSpPr>
        <p:spPr>
          <a:xfrm>
            <a:off x="3667408" y="1877721"/>
            <a:ext cx="2229008" cy="7454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5508359" y="1396412"/>
            <a:ext cx="3047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Suppress the independent sources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3597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6" grpId="0" animBg="1"/>
      <p:bldP spid="44" grpId="0" animBg="1"/>
      <p:bldP spid="54" grpId="0" animBg="1"/>
      <p:bldP spid="55" grpId="0" animBg="1"/>
      <p:bldP spid="56" grpId="0" animBg="1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cs typeface="Times New Roman" panose="02020603050405020304" pitchFamily="18" charset="0"/>
              </a:rPr>
              <a:t>Thevenin</a:t>
            </a:r>
            <a:r>
              <a:rPr lang="zh-TW" altLang="en-US" dirty="0"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cs typeface="Times New Roman" panose="02020603050405020304" pitchFamily="18" charset="0"/>
              </a:rPr>
              <a:t>Theorem </a:t>
            </a:r>
            <a:r>
              <a:rPr lang="en-US" altLang="zh-TW" dirty="0" smtClean="0"/>
              <a:t>- </a:t>
            </a:r>
            <a:r>
              <a:rPr lang="en-US" altLang="zh-TW" dirty="0" err="1" smtClean="0"/>
              <a:t>R</a:t>
            </a:r>
            <a:r>
              <a:rPr lang="en-US" altLang="zh-TW" baseline="-25000" dirty="0" err="1" smtClean="0"/>
              <a:t>t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graphicFrame>
        <p:nvGraphicFramePr>
          <p:cNvPr id="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404205"/>
              </p:ext>
            </p:extLst>
          </p:nvPr>
        </p:nvGraphicFramePr>
        <p:xfrm>
          <a:off x="1439792" y="5802371"/>
          <a:ext cx="2734434" cy="962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0" name="方程式" r:id="rId4" imgW="977760" imgH="342720" progId="Equation.3">
                  <p:embed/>
                </p:oleObj>
              </mc:Choice>
              <mc:Fallback>
                <p:oleObj name="方程式" r:id="rId4" imgW="9777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792" y="5802371"/>
                        <a:ext cx="2734434" cy="9624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矩形 41"/>
          <p:cNvSpPr/>
          <p:nvPr/>
        </p:nvSpPr>
        <p:spPr>
          <a:xfrm>
            <a:off x="734113" y="4105074"/>
            <a:ext cx="27324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Superposition:</a:t>
            </a:r>
            <a:endParaRPr lang="zh-TW" altLang="en-US" sz="2400" dirty="0"/>
          </a:p>
        </p:txBody>
      </p:sp>
      <p:pic>
        <p:nvPicPr>
          <p:cNvPr id="18" name="內容版面配置區 34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 flipH="1">
            <a:off x="3149939" y="1980619"/>
            <a:ext cx="1227034" cy="1867607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3507130" y="2639462"/>
            <a:ext cx="419522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r"/>
            <a:r>
              <a:rPr lang="en-US" altLang="zh-TW" sz="2800" dirty="0" smtClean="0"/>
              <a:t>v</a:t>
            </a:r>
            <a:endParaRPr lang="zh-TW" altLang="en-US" sz="2800" dirty="0"/>
          </a:p>
        </p:txBody>
      </p:sp>
      <p:grpSp>
        <p:nvGrpSpPr>
          <p:cNvPr id="4" name="群組 3"/>
          <p:cNvGrpSpPr/>
          <p:nvPr/>
        </p:nvGrpSpPr>
        <p:grpSpPr>
          <a:xfrm flipH="1">
            <a:off x="863430" y="1569809"/>
            <a:ext cx="2548024" cy="2403929"/>
            <a:chOff x="1126363" y="1423904"/>
            <a:chExt cx="2548024" cy="2403929"/>
          </a:xfrm>
        </p:grpSpPr>
        <p:grpSp>
          <p:nvGrpSpPr>
            <p:cNvPr id="10" name="群組 9"/>
            <p:cNvGrpSpPr/>
            <p:nvPr/>
          </p:nvGrpSpPr>
          <p:grpSpPr>
            <a:xfrm>
              <a:off x="1215938" y="1423904"/>
              <a:ext cx="2458449" cy="2403929"/>
              <a:chOff x="413453" y="2941108"/>
              <a:chExt cx="2458449" cy="2403929"/>
            </a:xfrm>
            <a:solidFill>
              <a:schemeClr val="bg1"/>
            </a:solidFill>
          </p:grpSpPr>
          <p:pic>
            <p:nvPicPr>
              <p:cNvPr id="11" name="圖片 10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3453" y="2941108"/>
                <a:ext cx="1705633" cy="2360474"/>
              </a:xfrm>
              <a:prstGeom prst="rect">
                <a:avLst/>
              </a:prstGeom>
              <a:grpFill/>
            </p:spPr>
          </p:pic>
          <p:sp>
            <p:nvSpPr>
              <p:cNvPr id="12" name="矩形 11"/>
              <p:cNvSpPr/>
              <p:nvPr/>
            </p:nvSpPr>
            <p:spPr>
              <a:xfrm>
                <a:off x="1049964" y="3100485"/>
                <a:ext cx="1821938" cy="2244552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2400" dirty="0"/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1126363" y="2091562"/>
              <a:ext cx="343404" cy="138026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endParaRPr lang="zh-TW" altLang="en-US" sz="2800" dirty="0"/>
            </a:p>
          </p:txBody>
        </p:sp>
        <p:grpSp>
          <p:nvGrpSpPr>
            <p:cNvPr id="3" name="群組 2"/>
            <p:cNvGrpSpPr/>
            <p:nvPr/>
          </p:nvGrpSpPr>
          <p:grpSpPr>
            <a:xfrm>
              <a:off x="1998013" y="1637311"/>
              <a:ext cx="1618491" cy="2149465"/>
              <a:chOff x="1998013" y="1637311"/>
              <a:chExt cx="1618491" cy="2149465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1669942">
                <a:off x="2126698" y="2113512"/>
                <a:ext cx="609600" cy="952500"/>
              </a:xfrm>
              <a:prstGeom prst="rect">
                <a:avLst/>
              </a:prstGeom>
            </p:spPr>
          </p:pic>
          <p:pic>
            <p:nvPicPr>
              <p:cNvPr id="16" name="圖片 15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49754" y="1772642"/>
                <a:ext cx="666750" cy="885825"/>
              </a:xfrm>
              <a:prstGeom prst="rect">
                <a:avLst/>
              </a:prstGeom>
            </p:spPr>
          </p:pic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5400000">
                <a:off x="2169463" y="1465861"/>
                <a:ext cx="609600" cy="952500"/>
              </a:xfrm>
              <a:prstGeom prst="rect">
                <a:avLst/>
              </a:prstGeom>
            </p:spPr>
          </p:pic>
          <p:pic>
            <p:nvPicPr>
              <p:cNvPr id="21" name="圖片 20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5400000">
                <a:off x="2161764" y="3085771"/>
                <a:ext cx="680587" cy="721423"/>
              </a:xfrm>
              <a:prstGeom prst="rect">
                <a:avLst/>
              </a:prstGeom>
            </p:spPr>
          </p:pic>
          <p:pic>
            <p:nvPicPr>
              <p:cNvPr id="22" name="圖片 21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5913726">
                <a:off x="2731703" y="2517367"/>
                <a:ext cx="704850" cy="828675"/>
              </a:xfrm>
              <a:prstGeom prst="rect">
                <a:avLst/>
              </a:prstGeom>
            </p:spPr>
          </p:pic>
        </p:grpSp>
      </p:grpSp>
      <p:sp>
        <p:nvSpPr>
          <p:cNvPr id="23" name="文字方塊 22"/>
          <p:cNvSpPr txBox="1"/>
          <p:nvPr/>
        </p:nvSpPr>
        <p:spPr>
          <a:xfrm>
            <a:off x="1099935" y="4947072"/>
            <a:ext cx="3414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Independent Sources in network: x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, x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, x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 ……</a:t>
            </a:r>
            <a:endParaRPr lang="zh-TW" altLang="en-US" sz="2400" dirty="0"/>
          </a:p>
        </p:txBody>
      </p:sp>
      <p:cxnSp>
        <p:nvCxnSpPr>
          <p:cNvPr id="13" name="直線單箭頭接點 12"/>
          <p:cNvCxnSpPr/>
          <p:nvPr/>
        </p:nvCxnSpPr>
        <p:spPr>
          <a:xfrm flipH="1">
            <a:off x="3084134" y="1908208"/>
            <a:ext cx="366718" cy="103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003154" y="1326846"/>
            <a:ext cx="419522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r"/>
            <a:r>
              <a:rPr lang="en-US" altLang="zh-TW" sz="2800" dirty="0" err="1" smtClean="0"/>
              <a:t>i</a:t>
            </a:r>
            <a:endParaRPr lang="zh-TW" altLang="en-US" sz="28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087234" y="4536071"/>
            <a:ext cx="2769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Voltage source v</a:t>
            </a:r>
            <a:endParaRPr lang="zh-TW" altLang="en-US" sz="2400" dirty="0"/>
          </a:p>
        </p:txBody>
      </p:sp>
      <p:pic>
        <p:nvPicPr>
          <p:cNvPr id="28" name="內容版面配置區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217834" y="2009443"/>
            <a:ext cx="1227034" cy="1867607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12255" y="1828443"/>
            <a:ext cx="2343150" cy="2152650"/>
          </a:xfrm>
          <a:prstGeom prst="rect">
            <a:avLst/>
          </a:prstGeom>
        </p:spPr>
      </p:pic>
      <p:graphicFrame>
        <p:nvGraphicFramePr>
          <p:cNvPr id="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811439"/>
              </p:ext>
            </p:extLst>
          </p:nvPr>
        </p:nvGraphicFramePr>
        <p:xfrm>
          <a:off x="7704138" y="2743200"/>
          <a:ext cx="2603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1" name="方程式" r:id="rId13" imgW="114120" imgH="139680" progId="Equation.3">
                  <p:embed/>
                </p:oleObj>
              </mc:Choice>
              <mc:Fallback>
                <p:oleObj name="方程式" r:id="rId13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8" y="2743200"/>
                        <a:ext cx="2603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18137"/>
              </p:ext>
            </p:extLst>
          </p:nvPr>
        </p:nvGraphicFramePr>
        <p:xfrm>
          <a:off x="7226300" y="1422400"/>
          <a:ext cx="2032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2" name="方程式" r:id="rId15" imgW="88560" imgH="164880" progId="Equation.3">
                  <p:embed/>
                </p:oleObj>
              </mc:Choice>
              <mc:Fallback>
                <p:oleObj name="方程式" r:id="rId15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300" y="1422400"/>
                        <a:ext cx="2032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直線單箭頭接點 32"/>
          <p:cNvCxnSpPr/>
          <p:nvPr/>
        </p:nvCxnSpPr>
        <p:spPr>
          <a:xfrm flipH="1">
            <a:off x="7031231" y="1882857"/>
            <a:ext cx="5075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88940"/>
              </p:ext>
            </p:extLst>
          </p:nvPr>
        </p:nvGraphicFramePr>
        <p:xfrm>
          <a:off x="6021388" y="3794125"/>
          <a:ext cx="18732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3" name="方程式" r:id="rId17" imgW="736560" imgH="228600" progId="Equation.3">
                  <p:embed/>
                </p:oleObj>
              </mc:Choice>
              <mc:Fallback>
                <p:oleObj name="方程式" r:id="rId17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388" y="3794125"/>
                        <a:ext cx="187325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658762"/>
              </p:ext>
            </p:extLst>
          </p:nvPr>
        </p:nvGraphicFramePr>
        <p:xfrm>
          <a:off x="5981700" y="4308475"/>
          <a:ext cx="210026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4" name="方程式" r:id="rId19" imgW="825480" imgH="431640" progId="Equation.3">
                  <p:embed/>
                </p:oleObj>
              </mc:Choice>
              <mc:Fallback>
                <p:oleObj name="方程式" r:id="rId19" imgW="825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4308475"/>
                        <a:ext cx="2100263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1993610" y="5925904"/>
            <a:ext cx="504265" cy="4187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6499734" y="4313940"/>
            <a:ext cx="718100" cy="10564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2807009" y="5778069"/>
            <a:ext cx="1379918" cy="9867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7493069" y="4288014"/>
            <a:ext cx="543174" cy="108237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691744"/>
              </p:ext>
            </p:extLst>
          </p:nvPr>
        </p:nvGraphicFramePr>
        <p:xfrm>
          <a:off x="4207677" y="6101356"/>
          <a:ext cx="804578" cy="59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5" name="方程式" r:id="rId21" imgW="241200" imgH="177480" progId="Equation.3">
                  <p:embed/>
                </p:oleObj>
              </mc:Choice>
              <mc:Fallback>
                <p:oleObj name="方程式" r:id="rId21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7677" y="6101356"/>
                        <a:ext cx="804578" cy="59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178841"/>
              </p:ext>
            </p:extLst>
          </p:nvPr>
        </p:nvGraphicFramePr>
        <p:xfrm>
          <a:off x="8188680" y="4858417"/>
          <a:ext cx="804578" cy="59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6" name="方程式" r:id="rId23" imgW="241200" imgH="177480" progId="Equation.3">
                  <p:embed/>
                </p:oleObj>
              </mc:Choice>
              <mc:Fallback>
                <p:oleObj name="方程式" r:id="rId23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680" y="4858417"/>
                        <a:ext cx="804578" cy="59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直線接點 47"/>
          <p:cNvCxnSpPr/>
          <p:nvPr/>
        </p:nvCxnSpPr>
        <p:spPr>
          <a:xfrm>
            <a:off x="5289888" y="2791524"/>
            <a:ext cx="526201" cy="2457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533350"/>
              </p:ext>
            </p:extLst>
          </p:nvPr>
        </p:nvGraphicFramePr>
        <p:xfrm>
          <a:off x="6538913" y="5529263"/>
          <a:ext cx="129381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7" name="方程式" r:id="rId24" imgW="457200" imgH="393480" progId="Equation.3">
                  <p:embed/>
                </p:oleObj>
              </mc:Choice>
              <mc:Fallback>
                <p:oleObj name="方程式" r:id="rId24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13" y="5529263"/>
                        <a:ext cx="1293812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直線接點 36"/>
          <p:cNvCxnSpPr/>
          <p:nvPr/>
        </p:nvCxnSpPr>
        <p:spPr>
          <a:xfrm>
            <a:off x="1048144" y="2104014"/>
            <a:ext cx="444284" cy="4131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>
            <a:off x="1245451" y="2852671"/>
            <a:ext cx="444284" cy="4131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45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3" grpId="0" animBg="1"/>
      <p:bldP spid="44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02-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4716027" y="1591026"/>
            <a:ext cx="295275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cs typeface="Times New Roman" panose="02020603050405020304" pitchFamily="18" charset="0"/>
              </a:rPr>
              <a:t>Norton</a:t>
            </a:r>
            <a:r>
              <a:rPr lang="zh-TW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zh-TW" dirty="0">
                <a:cs typeface="Times New Roman" panose="02020603050405020304" pitchFamily="18" charset="0"/>
              </a:rPr>
              <a:t>Theorem</a:t>
            </a:r>
            <a:endParaRPr lang="zh-TW" altLang="en-US" dirty="0"/>
          </a:p>
        </p:txBody>
      </p:sp>
      <p:grpSp>
        <p:nvGrpSpPr>
          <p:cNvPr id="9" name="群組 8"/>
          <p:cNvGrpSpPr/>
          <p:nvPr/>
        </p:nvGrpSpPr>
        <p:grpSpPr>
          <a:xfrm>
            <a:off x="1068549" y="2980733"/>
            <a:ext cx="3326655" cy="2229913"/>
            <a:chOff x="3771326" y="1672042"/>
            <a:chExt cx="3326655" cy="2229913"/>
          </a:xfrm>
        </p:grpSpPr>
        <p:grpSp>
          <p:nvGrpSpPr>
            <p:cNvPr id="4" name="群組 3"/>
            <p:cNvGrpSpPr/>
            <p:nvPr/>
          </p:nvGrpSpPr>
          <p:grpSpPr>
            <a:xfrm>
              <a:off x="3771326" y="1825625"/>
              <a:ext cx="1924721" cy="2009775"/>
              <a:chOff x="2420855" y="2462749"/>
              <a:chExt cx="1924721" cy="2009775"/>
            </a:xfrm>
          </p:grpSpPr>
          <p:pic>
            <p:nvPicPr>
              <p:cNvPr id="5" name="圖片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H="1">
                <a:off x="2726326" y="2462749"/>
                <a:ext cx="1619250" cy="2009775"/>
              </a:xfrm>
              <a:prstGeom prst="rect">
                <a:avLst/>
              </a:prstGeom>
            </p:spPr>
          </p:pic>
          <p:sp>
            <p:nvSpPr>
              <p:cNvPr id="6" name="矩形 5"/>
              <p:cNvSpPr/>
              <p:nvPr/>
            </p:nvSpPr>
            <p:spPr>
              <a:xfrm>
                <a:off x="2420855" y="2517819"/>
                <a:ext cx="1284319" cy="193214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dirty="0" smtClean="0"/>
                  <a:t>Two</a:t>
                </a:r>
              </a:p>
              <a:p>
                <a:pPr algn="ctr"/>
                <a:r>
                  <a:rPr lang="en-US" altLang="zh-TW" sz="2400" dirty="0" smtClean="0"/>
                  <a:t>Terminal</a:t>
                </a:r>
              </a:p>
              <a:p>
                <a:pPr algn="ctr"/>
                <a:r>
                  <a:rPr lang="en-US" altLang="zh-TW" sz="2400" dirty="0" smtClean="0"/>
                  <a:t>Network</a:t>
                </a:r>
              </a:p>
            </p:txBody>
          </p:sp>
        </p:grpSp>
        <p:sp>
          <p:nvSpPr>
            <p:cNvPr id="7" name="向下箭號 6"/>
            <p:cNvSpPr/>
            <p:nvPr/>
          </p:nvSpPr>
          <p:spPr>
            <a:xfrm rot="18116282">
              <a:off x="5770523" y="3165318"/>
              <a:ext cx="669702" cy="8035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8" name="向下箭號 7"/>
            <p:cNvSpPr/>
            <p:nvPr/>
          </p:nvSpPr>
          <p:spPr>
            <a:xfrm rot="14486249" flipH="1">
              <a:off x="6231453" y="1475215"/>
              <a:ext cx="669702" cy="10633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</p:grpSp>
      <p:sp>
        <p:nvSpPr>
          <p:cNvPr id="12" name="矩形 11"/>
          <p:cNvSpPr/>
          <p:nvPr/>
        </p:nvSpPr>
        <p:spPr>
          <a:xfrm>
            <a:off x="6867339" y="2354365"/>
            <a:ext cx="16028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Thevenin</a:t>
            </a:r>
            <a:r>
              <a:rPr lang="zh-TW" altLang="en-US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US" altLang="zh-TW" sz="28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US" altLang="zh-TW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Theorem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70926" y="5037975"/>
            <a:ext cx="15007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Norton</a:t>
            </a:r>
            <a:r>
              <a:rPr lang="zh-TW" altLang="en-US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US" altLang="zh-TW" sz="28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US" altLang="zh-TW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Theorem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7345" y="4193234"/>
            <a:ext cx="2493581" cy="2200638"/>
          </a:xfrm>
          <a:prstGeom prst="rect">
            <a:avLst/>
          </a:prstGeom>
        </p:spPr>
      </p:pic>
      <p:sp>
        <p:nvSpPr>
          <p:cNvPr id="15" name="左-右雙向箭號 14"/>
          <p:cNvSpPr/>
          <p:nvPr/>
        </p:nvSpPr>
        <p:spPr>
          <a:xfrm rot="5400000">
            <a:off x="5456765" y="3798718"/>
            <a:ext cx="852376" cy="5666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118654"/>
              </p:ext>
            </p:extLst>
          </p:nvPr>
        </p:nvGraphicFramePr>
        <p:xfrm>
          <a:off x="6369420" y="4894613"/>
          <a:ext cx="4619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8" name="方程式" r:id="rId6" imgW="203040" imgH="228600" progId="Equation.3">
                  <p:embed/>
                </p:oleObj>
              </mc:Choice>
              <mc:Fallback>
                <p:oleObj name="方程式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420" y="4894613"/>
                        <a:ext cx="46196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737934"/>
              </p:ext>
            </p:extLst>
          </p:nvPr>
        </p:nvGraphicFramePr>
        <p:xfrm>
          <a:off x="3763732" y="4875795"/>
          <a:ext cx="12128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9" name="方程式" r:id="rId8" imgW="533160" imgH="431640" progId="Equation.3">
                  <p:embed/>
                </p:oleObj>
              </mc:Choice>
              <mc:Fallback>
                <p:oleObj name="方程式" r:id="rId8" imgW="53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732" y="4875795"/>
                        <a:ext cx="121285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51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cs typeface="Times New Roman" panose="02020603050405020304" pitchFamily="18" charset="0"/>
              </a:rPr>
              <a:t>Norton</a:t>
            </a:r>
            <a:r>
              <a:rPr lang="zh-TW" altLang="en-US" dirty="0"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cs typeface="Times New Roman" panose="02020603050405020304" pitchFamily="18" charset="0"/>
              </a:rPr>
              <a:t>Theorem </a:t>
            </a:r>
            <a:r>
              <a:rPr lang="en-US" altLang="zh-TW" dirty="0" smtClean="0"/>
              <a:t>- </a:t>
            </a:r>
            <a:r>
              <a:rPr lang="en-US" altLang="zh-TW" dirty="0" err="1" smtClean="0"/>
              <a:t>i</a:t>
            </a:r>
            <a:r>
              <a:rPr lang="en-US" altLang="zh-TW" baseline="-25000" dirty="0" err="1"/>
              <a:t>s</a:t>
            </a:r>
            <a:r>
              <a:rPr lang="en-US" altLang="zh-TW" baseline="-25000" dirty="0" err="1" smtClean="0"/>
              <a:t>c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1011067" y="1850923"/>
            <a:ext cx="2427737" cy="2420379"/>
            <a:chOff x="2593528" y="2462749"/>
            <a:chExt cx="1752048" cy="2009775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2726326" y="2462749"/>
              <a:ext cx="1619250" cy="2009775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2593528" y="2501564"/>
              <a:ext cx="962361" cy="193214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Two</a:t>
              </a:r>
            </a:p>
            <a:p>
              <a:pPr algn="ctr"/>
              <a:r>
                <a:rPr lang="en-US" altLang="zh-TW" sz="2400" dirty="0" smtClean="0"/>
                <a:t>Terminal</a:t>
              </a:r>
            </a:p>
            <a:p>
              <a:pPr algn="ctr"/>
              <a:r>
                <a:rPr lang="en-US" altLang="zh-TW" sz="2400" dirty="0" smtClean="0"/>
                <a:t>Network</a:t>
              </a:r>
            </a:p>
          </p:txBody>
        </p:sp>
      </p:grpSp>
      <p:sp>
        <p:nvSpPr>
          <p:cNvPr id="7" name="左-右雙向箭號 6"/>
          <p:cNvSpPr/>
          <p:nvPr/>
        </p:nvSpPr>
        <p:spPr>
          <a:xfrm rot="10800000">
            <a:off x="3679965" y="2752479"/>
            <a:ext cx="1094085" cy="5666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grpSp>
        <p:nvGrpSpPr>
          <p:cNvPr id="16" name="群組 15"/>
          <p:cNvGrpSpPr/>
          <p:nvPr/>
        </p:nvGrpSpPr>
        <p:grpSpPr>
          <a:xfrm>
            <a:off x="4888135" y="1891790"/>
            <a:ext cx="3262599" cy="2465075"/>
            <a:chOff x="5593171" y="4326523"/>
            <a:chExt cx="3262599" cy="2465075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93171" y="4326523"/>
              <a:ext cx="3262599" cy="2465075"/>
            </a:xfrm>
            <a:prstGeom prst="rect">
              <a:avLst/>
            </a:prstGeom>
          </p:spPr>
        </p:pic>
        <p:graphicFrame>
          <p:nvGraphicFramePr>
            <p:cNvPr id="1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5985536"/>
                </p:ext>
              </p:extLst>
            </p:nvPr>
          </p:nvGraphicFramePr>
          <p:xfrm>
            <a:off x="6930636" y="5038360"/>
            <a:ext cx="461962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73" name="方程式" r:id="rId6" imgW="203040" imgH="228600" progId="Equation.3">
                    <p:embed/>
                  </p:oleObj>
                </mc:Choice>
                <mc:Fallback>
                  <p:oleObj name="方程式" r:id="rId6" imgW="2030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0636" y="5038360"/>
                          <a:ext cx="461962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3677644"/>
                </p:ext>
              </p:extLst>
            </p:nvPr>
          </p:nvGraphicFramePr>
          <p:xfrm>
            <a:off x="5593171" y="4737648"/>
            <a:ext cx="376237" cy="522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74" name="方程式" r:id="rId8" imgW="164880" imgH="228600" progId="Equation.3">
                    <p:embed/>
                  </p:oleObj>
                </mc:Choice>
                <mc:Fallback>
                  <p:oleObj name="方程式" r:id="rId8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3171" y="4737648"/>
                          <a:ext cx="376237" cy="522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文字方塊 16"/>
          <p:cNvSpPr txBox="1"/>
          <p:nvPr/>
        </p:nvSpPr>
        <p:spPr>
          <a:xfrm>
            <a:off x="2378101" y="4329353"/>
            <a:ext cx="438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Let two terminals short</a:t>
            </a:r>
            <a:endParaRPr lang="zh-TW" altLang="en-US" sz="2800" dirty="0"/>
          </a:p>
        </p:txBody>
      </p:sp>
      <p:cxnSp>
        <p:nvCxnSpPr>
          <p:cNvPr id="19" name="直線接點 18"/>
          <p:cNvCxnSpPr/>
          <p:nvPr/>
        </p:nvCxnSpPr>
        <p:spPr>
          <a:xfrm>
            <a:off x="7900047" y="2156676"/>
            <a:ext cx="9526" cy="18898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125249"/>
              </p:ext>
            </p:extLst>
          </p:nvPr>
        </p:nvGraphicFramePr>
        <p:xfrm>
          <a:off x="8025027" y="2804864"/>
          <a:ext cx="3762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5" name="方程式" r:id="rId10" imgW="164880" imgH="228600" progId="Equation.3">
                  <p:embed/>
                </p:oleObj>
              </mc:Choice>
              <mc:Fallback>
                <p:oleObj name="方程式" r:id="rId10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5027" y="2804864"/>
                        <a:ext cx="376237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直線單箭頭接點 28"/>
          <p:cNvCxnSpPr/>
          <p:nvPr/>
        </p:nvCxnSpPr>
        <p:spPr>
          <a:xfrm>
            <a:off x="7760209" y="2714749"/>
            <a:ext cx="0" cy="6714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3186559" y="2120480"/>
            <a:ext cx="9526" cy="18898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395821"/>
              </p:ext>
            </p:extLst>
          </p:nvPr>
        </p:nvGraphicFramePr>
        <p:xfrm>
          <a:off x="3311539" y="2768668"/>
          <a:ext cx="3762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6" name="方程式" r:id="rId12" imgW="164880" imgH="228600" progId="Equation.3">
                  <p:embed/>
                </p:oleObj>
              </mc:Choice>
              <mc:Fallback>
                <p:oleObj name="方程式" r:id="rId12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39" y="2768668"/>
                        <a:ext cx="376237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直線單箭頭接點 32"/>
          <p:cNvCxnSpPr/>
          <p:nvPr/>
        </p:nvCxnSpPr>
        <p:spPr>
          <a:xfrm>
            <a:off x="3046721" y="2678553"/>
            <a:ext cx="0" cy="6714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2097544" y="5550608"/>
            <a:ext cx="561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If we already know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oc</a:t>
            </a:r>
            <a:r>
              <a:rPr lang="en-US" altLang="zh-TW" sz="2800" dirty="0" smtClean="0"/>
              <a:t>, </a:t>
            </a:r>
            <a:r>
              <a:rPr lang="en-US" altLang="zh-TW" sz="2800" dirty="0" err="1" smtClean="0"/>
              <a:t>R</a:t>
            </a:r>
            <a:r>
              <a:rPr lang="en-US" altLang="zh-TW" sz="2800" baseline="-25000" dirty="0" err="1"/>
              <a:t>t</a:t>
            </a:r>
            <a:r>
              <a:rPr lang="en-US" altLang="zh-TW" sz="2800" dirty="0" smtClean="0"/>
              <a:t>=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/>
              <a:t>oc</a:t>
            </a:r>
            <a:r>
              <a:rPr lang="en-US" altLang="zh-TW" sz="2800" dirty="0" smtClean="0"/>
              <a:t>/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/>
              <a:t>sc</a:t>
            </a:r>
            <a:endParaRPr lang="zh-TW" altLang="en-US" sz="2800" baseline="-250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764261" y="4994318"/>
            <a:ext cx="3946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After we find 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 smtClean="0"/>
              <a:t>sc</a:t>
            </a:r>
            <a:r>
              <a:rPr lang="en-US" altLang="zh-TW" sz="2800" dirty="0" smtClean="0"/>
              <a:t>,</a:t>
            </a:r>
            <a:endParaRPr lang="zh-TW" altLang="en-US" sz="28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1965691" y="6046067"/>
            <a:ext cx="561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If we already know </a:t>
            </a:r>
            <a:r>
              <a:rPr lang="en-US" altLang="zh-TW" sz="2800" dirty="0" err="1" smtClean="0"/>
              <a:t>R</a:t>
            </a:r>
            <a:r>
              <a:rPr lang="en-US" altLang="zh-TW" sz="2800" baseline="-25000" dirty="0" err="1"/>
              <a:t>t</a:t>
            </a:r>
            <a:r>
              <a:rPr lang="en-US" altLang="zh-TW" sz="2800" dirty="0" smtClean="0"/>
              <a:t>,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/>
              <a:t>oc</a:t>
            </a:r>
            <a:r>
              <a:rPr lang="en-US" altLang="zh-TW" sz="2800" dirty="0" smtClean="0"/>
              <a:t>=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/>
              <a:t>sc</a:t>
            </a:r>
            <a:r>
              <a:rPr lang="en-US" altLang="zh-TW" sz="2800" dirty="0" err="1" smtClean="0"/>
              <a:t>R</a:t>
            </a:r>
            <a:r>
              <a:rPr lang="en-US" altLang="zh-TW" sz="2800" baseline="-25000" dirty="0" err="1"/>
              <a:t>t</a:t>
            </a:r>
            <a:endParaRPr lang="zh-TW" alt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71849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Thevenin</a:t>
            </a:r>
            <a:r>
              <a:rPr lang="en-US" altLang="zh-TW" dirty="0"/>
              <a:t> Parameters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err="1" smtClean="0"/>
              <a:t>V</a:t>
            </a:r>
            <a:r>
              <a:rPr lang="en-US" altLang="zh-TW" sz="3200" baseline="-25000" dirty="0" err="1" smtClean="0"/>
              <a:t>oc</a:t>
            </a:r>
            <a:r>
              <a:rPr lang="en-US" altLang="zh-TW" sz="3200" dirty="0" smtClean="0"/>
              <a:t>,</a:t>
            </a:r>
            <a:r>
              <a:rPr lang="en-US" altLang="zh-TW" sz="3200" baseline="-25000" dirty="0" smtClean="0"/>
              <a:t> </a:t>
            </a:r>
            <a:r>
              <a:rPr lang="en-US" altLang="zh-TW" sz="3200" dirty="0" err="1" smtClean="0"/>
              <a:t>R</a:t>
            </a:r>
            <a:r>
              <a:rPr lang="en-US" altLang="zh-TW" sz="3200" baseline="-25000" dirty="0" err="1" smtClean="0"/>
              <a:t>t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and</a:t>
            </a:r>
            <a:r>
              <a:rPr lang="en-US" altLang="zh-TW" sz="3200" baseline="-25000" dirty="0" smtClean="0"/>
              <a:t> </a:t>
            </a:r>
            <a:r>
              <a:rPr lang="en-US" altLang="zh-TW" sz="3200" dirty="0" err="1" smtClean="0"/>
              <a:t>i</a:t>
            </a:r>
            <a:r>
              <a:rPr lang="en-US" altLang="zh-TW" sz="3200" baseline="-25000" dirty="0" err="1" smtClean="0"/>
              <a:t>sc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are </a:t>
            </a:r>
            <a:r>
              <a:rPr lang="en-US" altLang="zh-TW" sz="3200" dirty="0" err="1" smtClean="0"/>
              <a:t>Thevenin</a:t>
            </a:r>
            <a:r>
              <a:rPr lang="en-US" altLang="zh-TW" sz="3200" dirty="0" smtClean="0"/>
              <a:t> parameters</a:t>
            </a:r>
          </a:p>
          <a:p>
            <a:pPr lvl="1"/>
            <a:r>
              <a:rPr lang="en-US" altLang="zh-TW" sz="3200" dirty="0" err="1" smtClean="0"/>
              <a:t>v</a:t>
            </a:r>
            <a:r>
              <a:rPr lang="en-US" altLang="zh-TW" sz="3200" baseline="-25000" dirty="0" err="1" smtClean="0"/>
              <a:t>oc</a:t>
            </a:r>
            <a:r>
              <a:rPr lang="en-US" altLang="zh-TW" sz="3200" dirty="0" smtClean="0"/>
              <a:t>: keep the two terminals open</a:t>
            </a:r>
          </a:p>
          <a:p>
            <a:pPr lvl="1"/>
            <a:r>
              <a:rPr lang="en-US" altLang="zh-TW" sz="3200" dirty="0" err="1"/>
              <a:t>R</a:t>
            </a:r>
            <a:r>
              <a:rPr lang="en-US" altLang="zh-TW" sz="3200" baseline="-25000" dirty="0" err="1"/>
              <a:t>t</a:t>
            </a:r>
            <a:r>
              <a:rPr lang="en-US" altLang="zh-TW" sz="3200" dirty="0"/>
              <a:t>: suppress the independent sources</a:t>
            </a:r>
            <a:endParaRPr lang="zh-TW" altLang="en-US" sz="3200" dirty="0"/>
          </a:p>
          <a:p>
            <a:pPr lvl="1"/>
            <a:r>
              <a:rPr lang="en-US" altLang="zh-TW" sz="3200" dirty="0" err="1" smtClean="0"/>
              <a:t>i</a:t>
            </a:r>
            <a:r>
              <a:rPr lang="en-US" altLang="zh-TW" sz="3200" baseline="-25000" dirty="0" err="1" smtClean="0"/>
              <a:t>sc</a:t>
            </a:r>
            <a:r>
              <a:rPr lang="en-US" altLang="zh-TW" sz="3200" dirty="0" smtClean="0"/>
              <a:t>: let the</a:t>
            </a:r>
            <a:r>
              <a:rPr lang="en-US" altLang="zh-TW" sz="3200" dirty="0"/>
              <a:t> two</a:t>
            </a:r>
            <a:r>
              <a:rPr lang="en-US" altLang="zh-TW" sz="3200" dirty="0" smtClean="0"/>
              <a:t> terminals short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985504" y="4344194"/>
            <a:ext cx="7172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Know any of two can find the last one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7908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2.14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0880" y="1701629"/>
            <a:ext cx="4926438" cy="2211600"/>
          </a:xfrm>
          <a:prstGeom prst="rect">
            <a:avLst/>
          </a:prstGeom>
        </p:spPr>
      </p:pic>
      <p:pic>
        <p:nvPicPr>
          <p:cNvPr id="7" name="Picture 4" descr="02-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2052435" y="4541355"/>
            <a:ext cx="295275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向下箭號 7"/>
          <p:cNvSpPr/>
          <p:nvPr/>
        </p:nvSpPr>
        <p:spPr>
          <a:xfrm>
            <a:off x="4204952" y="3949279"/>
            <a:ext cx="734095" cy="540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" name="群組 10"/>
          <p:cNvGrpSpPr/>
          <p:nvPr/>
        </p:nvGrpSpPr>
        <p:grpSpPr>
          <a:xfrm>
            <a:off x="4414099" y="4490192"/>
            <a:ext cx="2649395" cy="2200638"/>
            <a:chOff x="5465699" y="4372271"/>
            <a:chExt cx="2649395" cy="2200638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21513" y="4372271"/>
              <a:ext cx="2493581" cy="2200638"/>
            </a:xfrm>
            <a:prstGeom prst="rect">
              <a:avLst/>
            </a:prstGeom>
          </p:spPr>
        </p:pic>
        <p:graphicFrame>
          <p:nvGraphicFramePr>
            <p:cNvPr id="10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5465699" y="4913184"/>
            <a:ext cx="376237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4" name="方程式" r:id="rId7" imgW="164880" imgH="228600" progId="Equation.3">
                    <p:embed/>
                  </p:oleObj>
                </mc:Choice>
                <mc:Fallback>
                  <p:oleObj name="方程式" r:id="rId7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5699" y="4913184"/>
                          <a:ext cx="376237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6"/>
          <p:cNvGraphicFramePr>
            <a:graphicFrameLocks noChangeAspect="1"/>
          </p:cNvGraphicFramePr>
          <p:nvPr>
            <p:extLst/>
          </p:nvPr>
        </p:nvGraphicFramePr>
        <p:xfrm>
          <a:off x="5584928" y="5069811"/>
          <a:ext cx="463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方程式" r:id="rId9" imgW="203040" imgH="228600" progId="Equation.3">
                  <p:embed/>
                </p:oleObj>
              </mc:Choice>
              <mc:Fallback>
                <p:oleObj name="方程式" r:id="rId9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928" y="5069811"/>
                        <a:ext cx="4635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05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2.14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663" y="1690689"/>
            <a:ext cx="3770700" cy="169276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41" y="3450650"/>
            <a:ext cx="3771900" cy="16287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982" y="5142119"/>
            <a:ext cx="3705225" cy="150495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2225" y="111438"/>
            <a:ext cx="3830250" cy="1719494"/>
          </a:xfrm>
          <a:prstGeom prst="rect">
            <a:avLst/>
          </a:prstGeom>
        </p:spPr>
      </p:pic>
      <p:sp>
        <p:nvSpPr>
          <p:cNvPr id="17" name="文字方塊 16"/>
          <p:cNvSpPr txBox="1"/>
          <p:nvPr/>
        </p:nvSpPr>
        <p:spPr>
          <a:xfrm>
            <a:off x="5474714" y="2011020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Open circuit</a:t>
            </a:r>
            <a:endParaRPr lang="zh-TW" altLang="en-US" sz="28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5566747" y="3825965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Short Circuit</a:t>
            </a:r>
            <a:endParaRPr lang="zh-TW" altLang="en-US" sz="28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5506382" y="5475725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Set to Zero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5474714" y="2597968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o</a:t>
            </a:r>
            <a:r>
              <a:rPr lang="en-US" altLang="zh-TW" sz="2800" baseline="-25000" dirty="0" err="1"/>
              <a:t>c</a:t>
            </a:r>
            <a:endParaRPr lang="zh-TW" altLang="en-US" sz="2800" baseline="-250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5474714" y="4365364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/>
              <a:t>s</a:t>
            </a:r>
            <a:r>
              <a:rPr lang="en-US" altLang="zh-TW" sz="2800" baseline="-25000" dirty="0" err="1" smtClean="0"/>
              <a:t>c</a:t>
            </a:r>
            <a:endParaRPr lang="zh-TW" altLang="en-US" sz="2800" baseline="-250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566747" y="6009129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R</a:t>
            </a:r>
            <a:r>
              <a:rPr lang="en-US" altLang="zh-TW" sz="2800" baseline="-25000" dirty="0" err="1" smtClean="0"/>
              <a:t>t</a:t>
            </a:r>
            <a:endParaRPr lang="zh-TW" alt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22646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2.14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Short Circuit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568" y="2497461"/>
            <a:ext cx="4953318" cy="2138933"/>
          </a:xfrm>
          <a:prstGeom prst="rect">
            <a:avLst/>
          </a:prstGeom>
        </p:spPr>
      </p:pic>
      <p:sp>
        <p:nvSpPr>
          <p:cNvPr id="5" name="十字形 4"/>
          <p:cNvSpPr/>
          <p:nvPr/>
        </p:nvSpPr>
        <p:spPr>
          <a:xfrm rot="2459056">
            <a:off x="5103002" y="3133155"/>
            <a:ext cx="825909" cy="867544"/>
          </a:xfrm>
          <a:prstGeom prst="plus">
            <a:avLst>
              <a:gd name="adj" fmla="val 390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2245184" y="4803181"/>
          <a:ext cx="1244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7" name="方程式" r:id="rId4" imgW="545760" imgH="228600" progId="Equation.3">
                  <p:embed/>
                </p:oleObj>
              </mc:Choice>
              <mc:Fallback>
                <p:oleObj name="方程式" r:id="rId4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5184" y="4803181"/>
                        <a:ext cx="1244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向右箭號 6"/>
          <p:cNvSpPr/>
          <p:nvPr/>
        </p:nvSpPr>
        <p:spPr>
          <a:xfrm>
            <a:off x="3562262" y="4865693"/>
            <a:ext cx="450760" cy="365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/>
          </p:nvPr>
        </p:nvGraphicFramePr>
        <p:xfrm>
          <a:off x="4211145" y="4818262"/>
          <a:ext cx="98425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8" name="方程式" r:id="rId6" imgW="431640" imgH="215640" progId="Equation.3">
                  <p:embed/>
                </p:oleObj>
              </mc:Choice>
              <mc:Fallback>
                <p:oleObj name="方程式" r:id="rId6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145" y="4818262"/>
                        <a:ext cx="98425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向右箭號 8"/>
          <p:cNvSpPr/>
          <p:nvPr/>
        </p:nvSpPr>
        <p:spPr>
          <a:xfrm>
            <a:off x="5340518" y="4865693"/>
            <a:ext cx="450760" cy="365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/>
          </p:nvPr>
        </p:nvGraphicFramePr>
        <p:xfrm>
          <a:off x="6104524" y="4803181"/>
          <a:ext cx="8683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9" name="方程式" r:id="rId8" imgW="380880" imgH="215640" progId="Equation.3">
                  <p:embed/>
                </p:oleObj>
              </mc:Choice>
              <mc:Fallback>
                <p:oleObj name="方程式" r:id="rId8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4524" y="4803181"/>
                        <a:ext cx="868362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十字形 10"/>
          <p:cNvSpPr/>
          <p:nvPr/>
        </p:nvSpPr>
        <p:spPr>
          <a:xfrm rot="2459056">
            <a:off x="3374687" y="3163872"/>
            <a:ext cx="825909" cy="867544"/>
          </a:xfrm>
          <a:prstGeom prst="plus">
            <a:avLst>
              <a:gd name="adj" fmla="val 390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>
            <p:extLst/>
          </p:nvPr>
        </p:nvGraphicFramePr>
        <p:xfrm>
          <a:off x="6587434" y="2497461"/>
          <a:ext cx="7239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0" name="方程式" r:id="rId10" imgW="317160" imgH="177480" progId="Equation.3">
                  <p:embed/>
                </p:oleObj>
              </mc:Choice>
              <mc:Fallback>
                <p:oleObj name="方程式" r:id="rId10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7434" y="2497461"/>
                        <a:ext cx="7239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>
          <a:xfrm>
            <a:off x="1287615" y="5768393"/>
            <a:ext cx="6831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800" dirty="0" smtClean="0"/>
              <a:t>Then “open circuit” or “source set to zero”?</a:t>
            </a:r>
            <a:endParaRPr lang="zh-TW" altLang="en-US" sz="2800" dirty="0"/>
          </a:p>
        </p:txBody>
      </p:sp>
      <p:grpSp>
        <p:nvGrpSpPr>
          <p:cNvPr id="21" name="群組 20"/>
          <p:cNvGrpSpPr/>
          <p:nvPr/>
        </p:nvGrpSpPr>
        <p:grpSpPr>
          <a:xfrm>
            <a:off x="4712283" y="59486"/>
            <a:ext cx="3199848" cy="2200638"/>
            <a:chOff x="4712283" y="59486"/>
            <a:chExt cx="3199848" cy="2200638"/>
          </a:xfrm>
        </p:grpSpPr>
        <p:grpSp>
          <p:nvGrpSpPr>
            <p:cNvPr id="16" name="群組 15"/>
            <p:cNvGrpSpPr/>
            <p:nvPr/>
          </p:nvGrpSpPr>
          <p:grpSpPr>
            <a:xfrm>
              <a:off x="5262736" y="59486"/>
              <a:ext cx="2649395" cy="2200638"/>
              <a:chOff x="5465699" y="4372271"/>
              <a:chExt cx="2649395" cy="2200638"/>
            </a:xfrm>
          </p:grpSpPr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621513" y="4372271"/>
                <a:ext cx="2493581" cy="2200638"/>
              </a:xfrm>
              <a:prstGeom prst="rect">
                <a:avLst/>
              </a:prstGeom>
            </p:spPr>
          </p:pic>
          <p:graphicFrame>
            <p:nvGraphicFramePr>
              <p:cNvPr id="18" name="Object 6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465699" y="4913184"/>
              <a:ext cx="376237" cy="520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741" name="方程式" r:id="rId13" imgW="164880" imgH="228600" progId="Equation.3">
                      <p:embed/>
                    </p:oleObj>
                  </mc:Choice>
                  <mc:Fallback>
                    <p:oleObj name="方程式" r:id="rId13" imgW="1648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65699" y="4913184"/>
                            <a:ext cx="376237" cy="520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9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6355659" y="639105"/>
            <a:ext cx="46355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42" name="方程式" r:id="rId15" imgW="203040" imgH="228600" progId="Equation.3">
                    <p:embed/>
                  </p:oleObj>
                </mc:Choice>
                <mc:Fallback>
                  <p:oleObj name="方程式" r:id="rId15" imgW="2030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5659" y="639105"/>
                          <a:ext cx="463550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4712283" y="1082261"/>
            <a:ext cx="72390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43" name="方程式" r:id="rId17" imgW="317160" imgH="177480" progId="Equation.3">
                    <p:embed/>
                  </p:oleObj>
                </mc:Choice>
                <mc:Fallback>
                  <p:oleObj name="方程式" r:id="rId17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2283" y="1082261"/>
                          <a:ext cx="723900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8303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Textbook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Chapter 2.5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0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2.14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Source set to zero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512" y="2176965"/>
            <a:ext cx="4793238" cy="1946868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233583" y="3188124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Find equivalent resistance </a:t>
            </a:r>
            <a:r>
              <a:rPr lang="en-US" altLang="zh-TW" sz="2400" dirty="0" err="1" smtClean="0"/>
              <a:t>R</a:t>
            </a:r>
            <a:r>
              <a:rPr lang="en-US" altLang="zh-TW" sz="2400" baseline="-25000" dirty="0" err="1" smtClean="0"/>
              <a:t>t</a:t>
            </a:r>
            <a:endParaRPr lang="zh-TW" altLang="en-US" sz="2400" baseline="-25000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6233583" y="2318287"/>
          <a:ext cx="110013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1" name="方程式" r:id="rId4" imgW="482400" imgH="431640" progId="Equation.3">
                  <p:embed/>
                </p:oleObj>
              </mc:Choice>
              <mc:Fallback>
                <p:oleObj name="方程式" r:id="rId4" imgW="482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3583" y="2318287"/>
                        <a:ext cx="1100137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096512" y="4084525"/>
          <a:ext cx="17367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2" name="方程式" r:id="rId6" imgW="761760" imgH="228600" progId="Equation.3">
                  <p:embed/>
                </p:oleObj>
              </mc:Choice>
              <mc:Fallback>
                <p:oleObj name="方程式" r:id="rId6" imgW="76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512" y="4084525"/>
                        <a:ext cx="17367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群組 15"/>
          <p:cNvGrpSpPr/>
          <p:nvPr/>
        </p:nvGrpSpPr>
        <p:grpSpPr>
          <a:xfrm>
            <a:off x="2943230" y="4123833"/>
            <a:ext cx="1820709" cy="520700"/>
            <a:chOff x="3368453" y="4486588"/>
            <a:chExt cx="1820709" cy="520700"/>
          </a:xfrm>
        </p:grpSpPr>
        <p:graphicFrame>
          <p:nvGraphicFramePr>
            <p:cNvPr id="8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3858837" y="4486588"/>
            <a:ext cx="1330325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73" name="方程式" r:id="rId8" imgW="583920" imgH="228600" progId="Equation.3">
                    <p:embed/>
                  </p:oleObj>
                </mc:Choice>
                <mc:Fallback>
                  <p:oleObj name="方程式" r:id="rId8" imgW="583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8837" y="4486588"/>
                          <a:ext cx="1330325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向右箭號 8"/>
            <p:cNvSpPr/>
            <p:nvPr/>
          </p:nvSpPr>
          <p:spPr>
            <a:xfrm>
              <a:off x="3368453" y="4551936"/>
              <a:ext cx="450760" cy="3655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4394956" y="2691507"/>
            <a:ext cx="317905" cy="639449"/>
            <a:chOff x="4394956" y="2691507"/>
            <a:chExt cx="317905" cy="639449"/>
          </a:xfrm>
        </p:grpSpPr>
        <p:cxnSp>
          <p:nvCxnSpPr>
            <p:cNvPr id="13" name="直線單箭頭接點 12"/>
            <p:cNvCxnSpPr/>
            <p:nvPr/>
          </p:nvCxnSpPr>
          <p:spPr>
            <a:xfrm>
              <a:off x="4394956" y="2691507"/>
              <a:ext cx="0" cy="63944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4423936" y="2808825"/>
            <a:ext cx="288925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74" name="方程式" r:id="rId10" imgW="126720" imgH="177480" progId="Equation.3">
                    <p:embed/>
                  </p:oleObj>
                </mc:Choice>
                <mc:Fallback>
                  <p:oleObj name="方程式" r:id="rId10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3936" y="2808825"/>
                          <a:ext cx="288925" cy="404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6"/>
          <p:cNvGraphicFramePr>
            <a:graphicFrameLocks noChangeAspect="1"/>
          </p:cNvGraphicFramePr>
          <p:nvPr>
            <p:extLst/>
          </p:nvPr>
        </p:nvGraphicFramePr>
        <p:xfrm>
          <a:off x="1096512" y="4720156"/>
          <a:ext cx="13589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5" name="方程式" r:id="rId12" imgW="596880" imgH="228600" progId="Equation.3">
                  <p:embed/>
                </p:oleObj>
              </mc:Choice>
              <mc:Fallback>
                <p:oleObj name="方程式" r:id="rId12" imgW="596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512" y="4720156"/>
                        <a:ext cx="13589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向右箭號 17"/>
          <p:cNvSpPr/>
          <p:nvPr/>
        </p:nvSpPr>
        <p:spPr>
          <a:xfrm>
            <a:off x="2607857" y="4828481"/>
            <a:ext cx="450760" cy="365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9" name="Object 6"/>
          <p:cNvGraphicFramePr>
            <a:graphicFrameLocks noChangeAspect="1"/>
          </p:cNvGraphicFramePr>
          <p:nvPr>
            <p:extLst/>
          </p:nvPr>
        </p:nvGraphicFramePr>
        <p:xfrm>
          <a:off x="3144612" y="4577936"/>
          <a:ext cx="468153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6" name="方程式" r:id="rId14" imgW="2057400" imgH="393480" progId="Equation.3">
                  <p:embed/>
                </p:oleObj>
              </mc:Choice>
              <mc:Fallback>
                <p:oleObj name="方程式" r:id="rId14" imgW="2057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612" y="4577936"/>
                        <a:ext cx="4681538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/>
          </p:nvPr>
        </p:nvGraphicFramePr>
        <p:xfrm>
          <a:off x="1053122" y="5367024"/>
          <a:ext cx="3532187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7" name="方程式" r:id="rId16" imgW="1549080" imgH="583920" progId="Equation.3">
                  <p:embed/>
                </p:oleObj>
              </mc:Choice>
              <mc:Fallback>
                <p:oleObj name="方程式" r:id="rId16" imgW="15490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122" y="5367024"/>
                        <a:ext cx="3532187" cy="132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群組 20"/>
          <p:cNvGrpSpPr/>
          <p:nvPr/>
        </p:nvGrpSpPr>
        <p:grpSpPr>
          <a:xfrm>
            <a:off x="4712283" y="59486"/>
            <a:ext cx="3199848" cy="2200638"/>
            <a:chOff x="4712283" y="59486"/>
            <a:chExt cx="3199848" cy="2200638"/>
          </a:xfrm>
        </p:grpSpPr>
        <p:grpSp>
          <p:nvGrpSpPr>
            <p:cNvPr id="22" name="群組 21"/>
            <p:cNvGrpSpPr/>
            <p:nvPr/>
          </p:nvGrpSpPr>
          <p:grpSpPr>
            <a:xfrm>
              <a:off x="5262736" y="59486"/>
              <a:ext cx="2649395" cy="2200638"/>
              <a:chOff x="5465699" y="4372271"/>
              <a:chExt cx="2649395" cy="2200638"/>
            </a:xfrm>
          </p:grpSpPr>
          <p:pic>
            <p:nvPicPr>
              <p:cNvPr id="25" name="圖片 24"/>
              <p:cNvPicPr>
                <a:picLocks noChangeAspect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621513" y="4372271"/>
                <a:ext cx="2493581" cy="2200638"/>
              </a:xfrm>
              <a:prstGeom prst="rect">
                <a:avLst/>
              </a:prstGeom>
            </p:spPr>
          </p:pic>
          <p:graphicFrame>
            <p:nvGraphicFramePr>
              <p:cNvPr id="26" name="Object 6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465699" y="4913184"/>
              <a:ext cx="376237" cy="520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878" name="方程式" r:id="rId19" imgW="164880" imgH="228600" progId="Equation.3">
                      <p:embed/>
                    </p:oleObj>
                  </mc:Choice>
                  <mc:Fallback>
                    <p:oleObj name="方程式" r:id="rId19" imgW="1648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65699" y="4913184"/>
                            <a:ext cx="376237" cy="520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3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6425988" y="609657"/>
            <a:ext cx="46355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79" name="方程式" r:id="rId21" imgW="203040" imgH="228600" progId="Equation.3">
                    <p:embed/>
                  </p:oleObj>
                </mc:Choice>
                <mc:Fallback>
                  <p:oleObj name="方程式" r:id="rId21" imgW="2030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5988" y="609657"/>
                          <a:ext cx="463550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4712283" y="1082261"/>
            <a:ext cx="72390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80" name="方程式" r:id="rId23" imgW="317160" imgH="177480" progId="Equation.3">
                    <p:embed/>
                  </p:oleObj>
                </mc:Choice>
                <mc:Fallback>
                  <p:oleObj name="方程式" r:id="rId23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2283" y="1082261"/>
                          <a:ext cx="723900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Object 6"/>
          <p:cNvGraphicFramePr>
            <a:graphicFrameLocks noChangeAspect="1"/>
          </p:cNvGraphicFramePr>
          <p:nvPr>
            <p:extLst/>
          </p:nvPr>
        </p:nvGraphicFramePr>
        <p:xfrm>
          <a:off x="6233582" y="1472496"/>
          <a:ext cx="11001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1" name="方程式" r:id="rId25" imgW="482400" imgH="177480" progId="Equation.3">
                  <p:embed/>
                </p:oleObj>
              </mc:Choice>
              <mc:Fallback>
                <p:oleObj name="方程式" r:id="rId25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3582" y="1472496"/>
                        <a:ext cx="110013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543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2.14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628650" y="2464234"/>
            <a:ext cx="3199848" cy="2200638"/>
            <a:chOff x="4712283" y="59486"/>
            <a:chExt cx="3199848" cy="2200638"/>
          </a:xfrm>
        </p:grpSpPr>
        <p:grpSp>
          <p:nvGrpSpPr>
            <p:cNvPr id="5" name="群組 4"/>
            <p:cNvGrpSpPr/>
            <p:nvPr/>
          </p:nvGrpSpPr>
          <p:grpSpPr>
            <a:xfrm>
              <a:off x="5262736" y="59486"/>
              <a:ext cx="2649395" cy="2200638"/>
              <a:chOff x="5465699" y="4372271"/>
              <a:chExt cx="2649395" cy="2200638"/>
            </a:xfrm>
          </p:grpSpPr>
          <p:pic>
            <p:nvPicPr>
              <p:cNvPr id="8" name="圖片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21513" y="4372271"/>
                <a:ext cx="2493581" cy="2200638"/>
              </a:xfrm>
              <a:prstGeom prst="rect">
                <a:avLst/>
              </a:prstGeom>
            </p:spPr>
          </p:pic>
          <p:graphicFrame>
            <p:nvGraphicFramePr>
              <p:cNvPr id="9" name="Object 6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465699" y="4913184"/>
              <a:ext cx="376237" cy="520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771" name="方程式" r:id="rId4" imgW="164880" imgH="228600" progId="Equation.3">
                      <p:embed/>
                    </p:oleObj>
                  </mc:Choice>
                  <mc:Fallback>
                    <p:oleObj name="方程式" r:id="rId4" imgW="1648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65699" y="4913184"/>
                            <a:ext cx="376237" cy="520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6425988" y="609657"/>
            <a:ext cx="46355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2" name="方程式" r:id="rId6" imgW="203040" imgH="228600" progId="Equation.3">
                    <p:embed/>
                  </p:oleObj>
                </mc:Choice>
                <mc:Fallback>
                  <p:oleObj name="方程式" r:id="rId6" imgW="2030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5988" y="609657"/>
                          <a:ext cx="463550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4712283" y="1082261"/>
            <a:ext cx="72390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3" name="方程式" r:id="rId8" imgW="317160" imgH="177480" progId="Equation.3">
                    <p:embed/>
                  </p:oleObj>
                </mc:Choice>
                <mc:Fallback>
                  <p:oleObj name="方程式" r:id="rId8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2283" y="1082261"/>
                          <a:ext cx="723900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226111"/>
              </p:ext>
            </p:extLst>
          </p:nvPr>
        </p:nvGraphicFramePr>
        <p:xfrm>
          <a:off x="1678505" y="3850791"/>
          <a:ext cx="11001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4" name="方程式" r:id="rId10" imgW="482400" imgH="177480" progId="Equation.3">
                  <p:embed/>
                </p:oleObj>
              </mc:Choice>
              <mc:Fallback>
                <p:oleObj name="方程式" r:id="rId10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505" y="3850791"/>
                        <a:ext cx="110013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4" descr="02-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4934521" y="2393159"/>
            <a:ext cx="3218306" cy="234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向右箭號 11"/>
          <p:cNvSpPr/>
          <p:nvPr/>
        </p:nvSpPr>
        <p:spPr>
          <a:xfrm>
            <a:off x="4209547" y="3333288"/>
            <a:ext cx="493612" cy="646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146216"/>
              </p:ext>
            </p:extLst>
          </p:nvPr>
        </p:nvGraphicFramePr>
        <p:xfrm>
          <a:off x="5630481" y="2055817"/>
          <a:ext cx="11001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5" name="方程式" r:id="rId13" imgW="482400" imgH="177480" progId="Equation.3">
                  <p:embed/>
                </p:oleObj>
              </mc:Choice>
              <mc:Fallback>
                <p:oleObj name="方程式" r:id="rId13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0481" y="2055817"/>
                        <a:ext cx="110013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75187"/>
              </p:ext>
            </p:extLst>
          </p:nvPr>
        </p:nvGraphicFramePr>
        <p:xfrm>
          <a:off x="4440839" y="4791642"/>
          <a:ext cx="13906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6" name="方程式" r:id="rId14" imgW="609480" imgH="228600" progId="Equation.3">
                  <p:embed/>
                </p:oleObj>
              </mc:Choice>
              <mc:Fallback>
                <p:oleObj name="方程式" r:id="rId14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839" y="4791642"/>
                        <a:ext cx="139065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物件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668936"/>
              </p:ext>
            </p:extLst>
          </p:nvPr>
        </p:nvGraphicFramePr>
        <p:xfrm>
          <a:off x="4877711" y="5310755"/>
          <a:ext cx="3843529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7" name="方程式" r:id="rId16" imgW="1536480" imgH="215640" progId="Equation.3">
                  <p:embed/>
                </p:oleObj>
              </mc:Choice>
              <mc:Fallback>
                <p:oleObj name="方程式" r:id="rId16" imgW="1536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877711" y="5310755"/>
                        <a:ext cx="3843529" cy="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676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2.14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Check: Open circuit</a:t>
            </a:r>
            <a:endParaRPr lang="zh-TW" altLang="en-US" dirty="0"/>
          </a:p>
        </p:txBody>
      </p:sp>
      <p:pic>
        <p:nvPicPr>
          <p:cNvPr id="4" name="Picture 4" descr="02-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4769468" y="132929"/>
            <a:ext cx="3218306" cy="234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6"/>
          <p:cNvGraphicFramePr>
            <a:graphicFrameLocks noChangeAspect="1"/>
          </p:cNvGraphicFramePr>
          <p:nvPr>
            <p:extLst/>
          </p:nvPr>
        </p:nvGraphicFramePr>
        <p:xfrm>
          <a:off x="5491186" y="691440"/>
          <a:ext cx="11001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5" name="方程式" r:id="rId4" imgW="482400" imgH="177480" progId="Equation.3">
                  <p:embed/>
                </p:oleObj>
              </mc:Choice>
              <mc:Fallback>
                <p:oleObj name="方程式" r:id="rId4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186" y="691440"/>
                        <a:ext cx="110013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4641336" y="1578947"/>
          <a:ext cx="16224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6" name="方程式" r:id="rId6" imgW="711000" imgH="228600" progId="Equation.3">
                  <p:embed/>
                </p:oleObj>
              </mc:Choice>
              <mc:Fallback>
                <p:oleObj name="方程式" r:id="rId6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336" y="1578947"/>
                        <a:ext cx="16224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圖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918" y="2325187"/>
            <a:ext cx="4878283" cy="2189981"/>
          </a:xfrm>
          <a:prstGeom prst="rect">
            <a:avLst/>
          </a:prstGeom>
        </p:spPr>
      </p:pic>
      <p:graphicFrame>
        <p:nvGraphicFramePr>
          <p:cNvPr id="10" name="Object 6"/>
          <p:cNvGraphicFramePr>
            <a:graphicFrameLocks noChangeAspect="1"/>
          </p:cNvGraphicFramePr>
          <p:nvPr>
            <p:extLst/>
          </p:nvPr>
        </p:nvGraphicFramePr>
        <p:xfrm>
          <a:off x="5702966" y="2958412"/>
          <a:ext cx="16795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7" name="方程式" r:id="rId9" imgW="736560" imgH="228600" progId="Equation.3">
                  <p:embed/>
                </p:oleObj>
              </mc:Choice>
              <mc:Fallback>
                <p:oleObj name="方程式" r:id="rId9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966" y="2958412"/>
                        <a:ext cx="16795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5702966" y="3689538"/>
            <a:ext cx="1776716" cy="520700"/>
            <a:chOff x="3368453" y="4487382"/>
            <a:chExt cx="1776716" cy="520700"/>
          </a:xfrm>
        </p:grpSpPr>
        <p:graphicFrame>
          <p:nvGraphicFramePr>
            <p:cNvPr id="12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3902157" y="4487382"/>
            <a:ext cx="1243012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98" name="方程式" r:id="rId11" imgW="545760" imgH="228600" progId="Equation.3">
                    <p:embed/>
                  </p:oleObj>
                </mc:Choice>
                <mc:Fallback>
                  <p:oleObj name="方程式" r:id="rId11" imgW="5457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2157" y="4487382"/>
                          <a:ext cx="1243012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向右箭號 12"/>
            <p:cNvSpPr/>
            <p:nvPr/>
          </p:nvSpPr>
          <p:spPr>
            <a:xfrm>
              <a:off x="3368453" y="4551936"/>
              <a:ext cx="450760" cy="3655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14" name="Object 6"/>
          <p:cNvGraphicFramePr>
            <a:graphicFrameLocks noChangeAspect="1"/>
          </p:cNvGraphicFramePr>
          <p:nvPr>
            <p:extLst/>
          </p:nvPr>
        </p:nvGraphicFramePr>
        <p:xfrm>
          <a:off x="628650" y="4692933"/>
          <a:ext cx="512445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9" name="方程式" r:id="rId13" imgW="2247840" imgH="393480" progId="Equation.3">
                  <p:embed/>
                </p:oleObj>
              </mc:Choice>
              <mc:Fallback>
                <p:oleObj name="方程式" r:id="rId13" imgW="2247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692933"/>
                        <a:ext cx="5124450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群組 14"/>
          <p:cNvGrpSpPr/>
          <p:nvPr/>
        </p:nvGrpSpPr>
        <p:grpSpPr>
          <a:xfrm>
            <a:off x="5954947" y="4682976"/>
            <a:ext cx="1783043" cy="896937"/>
            <a:chOff x="3368453" y="4286470"/>
            <a:chExt cx="1783043" cy="896937"/>
          </a:xfrm>
        </p:grpSpPr>
        <p:graphicFrame>
          <p:nvGraphicFramePr>
            <p:cNvPr id="16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3995796" y="4286470"/>
            <a:ext cx="1155700" cy="896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00" name="方程式" r:id="rId15" imgW="507960" imgH="393480" progId="Equation.3">
                    <p:embed/>
                  </p:oleObj>
                </mc:Choice>
                <mc:Fallback>
                  <p:oleObj name="方程式" r:id="rId15" imgW="5079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5796" y="4286470"/>
                          <a:ext cx="1155700" cy="896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向右箭號 16"/>
            <p:cNvSpPr/>
            <p:nvPr/>
          </p:nvSpPr>
          <p:spPr>
            <a:xfrm>
              <a:off x="3368453" y="4551936"/>
              <a:ext cx="450760" cy="3655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18" name="Object 6"/>
          <p:cNvGraphicFramePr>
            <a:graphicFrameLocks noChangeAspect="1"/>
          </p:cNvGraphicFramePr>
          <p:nvPr>
            <p:extLst/>
          </p:nvPr>
        </p:nvGraphicFramePr>
        <p:xfrm>
          <a:off x="2569151" y="5790051"/>
          <a:ext cx="35845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1" name="方程式" r:id="rId17" imgW="1574640" imgH="431640" progId="Equation.3">
                  <p:embed/>
                </p:oleObj>
              </mc:Choice>
              <mc:Fallback>
                <p:oleObj name="方程式" r:id="rId17" imgW="1574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9151" y="5790051"/>
                        <a:ext cx="35845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63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the current and voltage on R</a:t>
            </a:r>
            <a:r>
              <a:rPr lang="en-US" altLang="zh-TW" baseline="-25000" dirty="0" smtClean="0"/>
              <a:t>L</a:t>
            </a:r>
            <a:endParaRPr lang="zh-TW" altLang="en-US" baseline="-25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81530"/>
            <a:ext cx="3757125" cy="361321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701074" y="3670624"/>
            <a:ext cx="405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Three-terminal networks?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701074" y="4923793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/>
              <a:t>Thevenin</a:t>
            </a:r>
            <a:r>
              <a:rPr lang="en-US" altLang="zh-TW" sz="2800" dirty="0" smtClean="0"/>
              <a:t> Theorem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701074" y="2937565"/>
            <a:ext cx="405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Circuit Analysis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288315" y="4142073"/>
            <a:ext cx="2324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Obliterate R</a:t>
            </a:r>
            <a:r>
              <a:rPr lang="en-US" altLang="zh-TW" sz="2800" baseline="-25000" dirty="0" smtClean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10645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Find the current and voltage on R</a:t>
            </a:r>
            <a:r>
              <a:rPr lang="en-US" altLang="zh-TW" baseline="-25000" dirty="0"/>
              <a:t>L</a:t>
            </a:r>
            <a:endParaRPr lang="zh-TW" altLang="en-US" baseline="-25000" dirty="0"/>
          </a:p>
          <a:p>
            <a:endParaRPr lang="zh-TW" altLang="en-US" dirty="0"/>
          </a:p>
        </p:txBody>
      </p:sp>
      <p:pic>
        <p:nvPicPr>
          <p:cNvPr id="5" name="Picture 4" descr="02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5380186" y="2450025"/>
            <a:ext cx="3533090" cy="25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向右箭號 7"/>
          <p:cNvSpPr/>
          <p:nvPr/>
        </p:nvSpPr>
        <p:spPr>
          <a:xfrm>
            <a:off x="4533869" y="3562050"/>
            <a:ext cx="698500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581530"/>
            <a:ext cx="3757125" cy="361321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507212" y="3904949"/>
            <a:ext cx="1079939" cy="832151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59801" y="2416430"/>
            <a:ext cx="3723201" cy="4022470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6" name="群組 15"/>
          <p:cNvGrpSpPr/>
          <p:nvPr/>
        </p:nvGrpSpPr>
        <p:grpSpPr>
          <a:xfrm>
            <a:off x="7994838" y="3031953"/>
            <a:ext cx="1047809" cy="1745993"/>
            <a:chOff x="7116278" y="3274591"/>
            <a:chExt cx="506515" cy="1191541"/>
          </a:xfrm>
        </p:grpSpPr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6633987" y="3756882"/>
              <a:ext cx="1191541" cy="22696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字方塊 14"/>
                <p:cNvSpPr txBox="1"/>
                <p:nvPr/>
              </p:nvSpPr>
              <p:spPr>
                <a:xfrm>
                  <a:off x="7255911" y="3723333"/>
                  <a:ext cx="366882" cy="29405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15" name="文字方塊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5911" y="3723333"/>
                  <a:ext cx="366882" cy="29405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文字方塊 16"/>
          <p:cNvSpPr txBox="1"/>
          <p:nvPr/>
        </p:nvSpPr>
        <p:spPr>
          <a:xfrm>
            <a:off x="4885186" y="5597021"/>
            <a:ext cx="4157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Thevenin</a:t>
            </a:r>
            <a:r>
              <a:rPr lang="en-US" altLang="zh-TW" sz="2800" dirty="0" smtClean="0"/>
              <a:t> Parameters</a:t>
            </a:r>
            <a:endParaRPr lang="zh-TW" altLang="en-US" sz="28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2476863" y="4275435"/>
            <a:ext cx="32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+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3265179" y="4259226"/>
            <a:ext cx="32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-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2238604" y="3813770"/>
            <a:ext cx="32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endParaRPr lang="zh-TW" altLang="en-US" sz="2400" dirty="0"/>
          </a:p>
        </p:txBody>
      </p:sp>
      <p:cxnSp>
        <p:nvCxnSpPr>
          <p:cNvPr id="21" name="直線單箭頭接點 20"/>
          <p:cNvCxnSpPr/>
          <p:nvPr/>
        </p:nvCxnSpPr>
        <p:spPr>
          <a:xfrm>
            <a:off x="2346226" y="4259226"/>
            <a:ext cx="321972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40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7" grpId="0"/>
      <p:bldP spid="18" grpId="0"/>
      <p:bldP spid="19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the current and voltage on R</a:t>
            </a:r>
            <a:r>
              <a:rPr lang="en-US" altLang="zh-TW" baseline="-25000" dirty="0" smtClean="0"/>
              <a:t>L</a:t>
            </a:r>
            <a:endParaRPr lang="zh-TW" altLang="en-US" baseline="-250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56" y="2504915"/>
            <a:ext cx="2812342" cy="271102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654" y="2500778"/>
            <a:ext cx="2812342" cy="2711029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6996" y="2500777"/>
            <a:ext cx="2812342" cy="271102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718841" y="5211806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Open circuit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717472" y="5265350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Short Circuit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506207" y="5265350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Set to Zero</a:t>
            </a:r>
            <a:endParaRPr lang="zh-TW" altLang="en-US" sz="2800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6544844" y="2565172"/>
            <a:ext cx="0" cy="24962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718841" y="5798754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o</a:t>
            </a:r>
            <a:r>
              <a:rPr lang="en-US" altLang="zh-TW" sz="2800" baseline="-25000" dirty="0" err="1"/>
              <a:t>c</a:t>
            </a:r>
            <a:endParaRPr lang="zh-TW" altLang="en-US" sz="2800" baseline="-25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3625439" y="5804749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/>
              <a:t>s</a:t>
            </a:r>
            <a:r>
              <a:rPr lang="en-US" altLang="zh-TW" sz="2800" baseline="-25000" dirty="0" err="1" smtClean="0"/>
              <a:t>c</a:t>
            </a:r>
            <a:endParaRPr lang="zh-TW" altLang="en-US" sz="2800" baseline="-25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566572" y="5798754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R</a:t>
            </a:r>
            <a:r>
              <a:rPr lang="en-US" altLang="zh-TW" sz="2800" baseline="-25000" dirty="0" err="1" smtClean="0"/>
              <a:t>t</a:t>
            </a:r>
            <a:endParaRPr lang="zh-TW" altLang="en-US" sz="2800" baseline="-25000" dirty="0"/>
          </a:p>
        </p:txBody>
      </p:sp>
      <p:cxnSp>
        <p:nvCxnSpPr>
          <p:cNvPr id="18" name="直線接點 17"/>
          <p:cNvCxnSpPr/>
          <p:nvPr/>
        </p:nvCxnSpPr>
        <p:spPr>
          <a:xfrm flipH="1">
            <a:off x="4572000" y="3797405"/>
            <a:ext cx="10753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9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the current and voltage on R</a:t>
            </a:r>
            <a:r>
              <a:rPr lang="en-US" altLang="zh-TW" baseline="-25000" dirty="0" smtClean="0"/>
              <a:t>L</a:t>
            </a:r>
            <a:endParaRPr lang="zh-TW" altLang="en-US" baseline="-250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503" y="2494840"/>
            <a:ext cx="2812342" cy="271102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451288" y="5201731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Open circuit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1451288" y="5788679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o</a:t>
            </a:r>
            <a:r>
              <a:rPr lang="en-US" altLang="zh-TW" sz="2800" baseline="-25000" dirty="0" err="1"/>
              <a:t>c</a:t>
            </a:r>
            <a:endParaRPr lang="zh-TW" altLang="en-US" sz="28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4424698" y="3262634"/>
                <a:ext cx="1461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𝑜𝑐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698" y="3262634"/>
                <a:ext cx="1461746" cy="276999"/>
              </a:xfrm>
              <a:prstGeom prst="rect">
                <a:avLst/>
              </a:prstGeom>
              <a:blipFill rotWithShape="0">
                <a:blip r:embed="rId3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797941" y="3723626"/>
                <a:ext cx="2562112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941" y="3723626"/>
                <a:ext cx="2562112" cy="5652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字方塊 19"/>
          <p:cNvSpPr txBox="1"/>
          <p:nvPr/>
        </p:nvSpPr>
        <p:spPr>
          <a:xfrm>
            <a:off x="4499596" y="4653210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So easy!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8230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the current and voltage on R</a:t>
            </a:r>
            <a:r>
              <a:rPr lang="en-US" altLang="zh-TW" baseline="-25000" dirty="0" smtClean="0"/>
              <a:t>L</a:t>
            </a:r>
            <a:endParaRPr lang="zh-TW" alt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967664" y="2419242"/>
                <a:ext cx="2598725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664" y="2419242"/>
                <a:ext cx="2598725" cy="563872"/>
              </a:xfrm>
              <a:prstGeom prst="rect">
                <a:avLst/>
              </a:prstGeom>
              <a:blipFill rotWithShape="0">
                <a:blip r:embed="rId3"/>
                <a:stretch>
                  <a:fillRect b="-10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159587" y="3158074"/>
                <a:ext cx="948337" cy="595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587" y="3158074"/>
                <a:ext cx="948337" cy="5958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圖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135" y="2574136"/>
            <a:ext cx="2812342" cy="2711029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1261953" y="5338708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Short Circuit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169920" y="5878107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/>
              <a:t>s</a:t>
            </a:r>
            <a:r>
              <a:rPr lang="en-US" altLang="zh-TW" sz="2800" baseline="-25000" dirty="0" err="1" smtClean="0"/>
              <a:t>c</a:t>
            </a:r>
            <a:endParaRPr lang="zh-TW" altLang="en-US" sz="2800" baseline="-25000" dirty="0"/>
          </a:p>
        </p:txBody>
      </p:sp>
      <p:cxnSp>
        <p:nvCxnSpPr>
          <p:cNvPr id="13" name="直線接點 12"/>
          <p:cNvCxnSpPr/>
          <p:nvPr/>
        </p:nvCxnSpPr>
        <p:spPr>
          <a:xfrm flipH="1">
            <a:off x="2116481" y="3870763"/>
            <a:ext cx="10753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158007" y="2435609"/>
            <a:ext cx="1787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R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, R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, R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, R</a:t>
            </a:r>
            <a:r>
              <a:rPr lang="en-US" altLang="zh-TW" sz="2400" baseline="-25000" dirty="0" smtClean="0"/>
              <a:t>4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159587" y="3974227"/>
                <a:ext cx="1794658" cy="595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587" y="3974227"/>
                <a:ext cx="1794658" cy="5958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6566418" y="3974227"/>
                <a:ext cx="1861663" cy="595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418" y="3974227"/>
                <a:ext cx="1861663" cy="5958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4179017" y="4867083"/>
                <a:ext cx="4224362" cy="627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𝑠𝑐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017" y="4867083"/>
                <a:ext cx="4224362" cy="62741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3861962" y="5815281"/>
                <a:ext cx="2936958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𝑜𝑐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962" y="5815281"/>
                <a:ext cx="2936958" cy="5652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7342998" y="5878107"/>
                <a:ext cx="1394805" cy="5201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𝑜𝑐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𝑠𝑐</m:t>
                              </m:r>
                            </m:sub>
                          </m:sSub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998" y="5878107"/>
                <a:ext cx="1394805" cy="52014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4758461" y="6384918"/>
            <a:ext cx="116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(last page)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190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6" grpId="0"/>
      <p:bldP spid="16" grpId="0"/>
      <p:bldP spid="17" grpId="0"/>
      <p:bldP spid="18" grpId="0"/>
      <p:bldP spid="22" grpId="0"/>
      <p:bldP spid="23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Find the current and voltage on R</a:t>
            </a:r>
            <a:r>
              <a:rPr lang="en-US" altLang="zh-TW" baseline="-25000" dirty="0"/>
              <a:t>L</a:t>
            </a:r>
            <a:endParaRPr lang="zh-TW" altLang="en-US" baseline="-25000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85" y="2657934"/>
            <a:ext cx="2812342" cy="271102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740270" y="5320035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Set to Zero</a:t>
            </a:r>
            <a:endParaRPr lang="zh-TW" altLang="en-US" sz="2800" dirty="0"/>
          </a:p>
        </p:txBody>
      </p:sp>
      <p:cxnSp>
        <p:nvCxnSpPr>
          <p:cNvPr id="6" name="直線接點 5"/>
          <p:cNvCxnSpPr/>
          <p:nvPr/>
        </p:nvCxnSpPr>
        <p:spPr>
          <a:xfrm>
            <a:off x="847333" y="2722329"/>
            <a:ext cx="0" cy="24962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740270" y="5776278"/>
            <a:ext cx="215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R</a:t>
            </a:r>
            <a:r>
              <a:rPr lang="en-US" altLang="zh-TW" sz="2800" baseline="-25000" dirty="0" err="1" smtClean="0"/>
              <a:t>t</a:t>
            </a:r>
            <a:endParaRPr lang="zh-TW" altLang="en-US" sz="2800" baseline="-25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11530" y="2254751"/>
            <a:ext cx="3483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Simple (but hard to figure out)</a:t>
            </a:r>
            <a:endParaRPr lang="zh-TW" altLang="en-US" sz="2000" baseline="-250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8911" y="3156802"/>
            <a:ext cx="5090416" cy="1498601"/>
          </a:xfrm>
          <a:prstGeom prst="rect">
            <a:avLst/>
          </a:prstGeom>
        </p:spPr>
      </p:pic>
      <p:sp>
        <p:nvSpPr>
          <p:cNvPr id="11" name="向右箭號 10"/>
          <p:cNvSpPr/>
          <p:nvPr/>
        </p:nvSpPr>
        <p:spPr>
          <a:xfrm>
            <a:off x="3125932" y="3646592"/>
            <a:ext cx="639573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169640" y="4790182"/>
                <a:ext cx="2488823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640" y="4790182"/>
                <a:ext cx="2488823" cy="5652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005975" y="5813278"/>
                <a:ext cx="1032527" cy="5216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𝑜𝑐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𝑠𝑐</m:t>
                              </m:r>
                            </m:sub>
                          </m:sSub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975" y="5813278"/>
                <a:ext cx="1032527" cy="5216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5727673" y="5843255"/>
            <a:ext cx="2899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Check by yourself</a:t>
            </a:r>
            <a:endParaRPr lang="zh-TW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60998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Find the current and voltage on R</a:t>
            </a:r>
            <a:r>
              <a:rPr lang="en-US" altLang="zh-TW" baseline="-25000" dirty="0"/>
              <a:t>L</a:t>
            </a:r>
            <a:endParaRPr lang="zh-TW" altLang="en-US" baseline="-25000" dirty="0"/>
          </a:p>
          <a:p>
            <a:endParaRPr lang="zh-TW" altLang="en-US" dirty="0"/>
          </a:p>
        </p:txBody>
      </p:sp>
      <p:pic>
        <p:nvPicPr>
          <p:cNvPr id="5" name="Picture 4" descr="02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5380186" y="2450025"/>
            <a:ext cx="3533090" cy="25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向右箭號 7"/>
          <p:cNvSpPr/>
          <p:nvPr/>
        </p:nvSpPr>
        <p:spPr>
          <a:xfrm>
            <a:off x="4533869" y="3562050"/>
            <a:ext cx="698500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581530"/>
            <a:ext cx="3757125" cy="361321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507212" y="3904949"/>
            <a:ext cx="1079939" cy="832151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59801" y="2416430"/>
            <a:ext cx="3723201" cy="4022470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6" name="群組 15"/>
          <p:cNvGrpSpPr/>
          <p:nvPr/>
        </p:nvGrpSpPr>
        <p:grpSpPr>
          <a:xfrm>
            <a:off x="7994838" y="3031953"/>
            <a:ext cx="1047809" cy="1745993"/>
            <a:chOff x="7116278" y="3274591"/>
            <a:chExt cx="506515" cy="1191541"/>
          </a:xfrm>
        </p:grpSpPr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6633987" y="3756882"/>
              <a:ext cx="1191541" cy="22696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字方塊 14"/>
                <p:cNvSpPr txBox="1"/>
                <p:nvPr/>
              </p:nvSpPr>
              <p:spPr>
                <a:xfrm>
                  <a:off x="7255911" y="3723333"/>
                  <a:ext cx="366882" cy="29405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15" name="文字方塊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5911" y="3723333"/>
                  <a:ext cx="366882" cy="29405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文字方塊 17"/>
          <p:cNvSpPr txBox="1"/>
          <p:nvPr/>
        </p:nvSpPr>
        <p:spPr>
          <a:xfrm>
            <a:off x="2476863" y="4275435"/>
            <a:ext cx="32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+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3265179" y="4259226"/>
            <a:ext cx="32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-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2238604" y="3813770"/>
            <a:ext cx="32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endParaRPr lang="zh-TW" altLang="en-US" sz="2400" dirty="0"/>
          </a:p>
        </p:txBody>
      </p:sp>
      <p:cxnSp>
        <p:nvCxnSpPr>
          <p:cNvPr id="21" name="直線單箭頭接點 20"/>
          <p:cNvCxnSpPr/>
          <p:nvPr/>
        </p:nvCxnSpPr>
        <p:spPr>
          <a:xfrm>
            <a:off x="2346226" y="4259226"/>
            <a:ext cx="321972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5527383" y="5062976"/>
                <a:ext cx="2936958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𝑜𝑐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383" y="5062976"/>
                <a:ext cx="2936958" cy="5652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5527383" y="5729302"/>
                <a:ext cx="2488823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383" y="5729302"/>
                <a:ext cx="2488823" cy="5652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8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Network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altLang="zh-TW" dirty="0" smtClean="0"/>
              <a:t>A two-terminal network is a function represented by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-v characteristics</a:t>
            </a:r>
          </a:p>
          <a:p>
            <a:r>
              <a:rPr lang="en-US" altLang="zh-TW" dirty="0" smtClean="0"/>
              <a:t>Given a network, computing its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-v characteristics, and then label it with simpler equivalent network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1545463" y="3907970"/>
            <a:ext cx="2846232" cy="2403929"/>
            <a:chOff x="596911" y="2942247"/>
            <a:chExt cx="2846232" cy="2403929"/>
          </a:xfrm>
        </p:grpSpPr>
        <p:grpSp>
          <p:nvGrpSpPr>
            <p:cNvPr id="21" name="群組 20"/>
            <p:cNvGrpSpPr/>
            <p:nvPr/>
          </p:nvGrpSpPr>
          <p:grpSpPr>
            <a:xfrm>
              <a:off x="984694" y="2942247"/>
              <a:ext cx="2458449" cy="2403929"/>
              <a:chOff x="413453" y="2941108"/>
              <a:chExt cx="2458449" cy="2403929"/>
            </a:xfrm>
            <a:solidFill>
              <a:schemeClr val="bg1"/>
            </a:solidFill>
          </p:grpSpPr>
          <p:pic>
            <p:nvPicPr>
              <p:cNvPr id="6" name="圖片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3453" y="2941108"/>
                <a:ext cx="1705633" cy="2360474"/>
              </a:xfrm>
              <a:prstGeom prst="rect">
                <a:avLst/>
              </a:prstGeom>
              <a:grpFill/>
            </p:spPr>
          </p:pic>
          <p:sp>
            <p:nvSpPr>
              <p:cNvPr id="20" name="矩形 19"/>
              <p:cNvSpPr/>
              <p:nvPr/>
            </p:nvSpPr>
            <p:spPr>
              <a:xfrm>
                <a:off x="1049964" y="3100485"/>
                <a:ext cx="1821938" cy="2244552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2400" dirty="0"/>
              </a:p>
            </p:txBody>
          </p:sp>
        </p:grpSp>
        <p:cxnSp>
          <p:nvCxnSpPr>
            <p:cNvPr id="23" name="直線單箭頭接點 22"/>
            <p:cNvCxnSpPr/>
            <p:nvPr/>
          </p:nvCxnSpPr>
          <p:spPr>
            <a:xfrm>
              <a:off x="984694" y="3283302"/>
              <a:ext cx="4957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>
              <a:off x="869971" y="4001294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r>
                <a:rPr lang="en-US" altLang="zh-TW" sz="2800" dirty="0" smtClean="0"/>
                <a:t>v</a:t>
              </a:r>
              <a:endParaRPr lang="zh-TW" altLang="en-US" sz="2800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596911" y="2961477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zh-TW" sz="2800" dirty="0" err="1" smtClean="0"/>
                <a:t>i</a:t>
              </a:r>
              <a:endParaRPr lang="zh-TW" altLang="en-US" sz="2800" dirty="0"/>
            </a:p>
          </p:txBody>
        </p:sp>
      </p:grp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883" y="3812741"/>
            <a:ext cx="2792074" cy="2831772"/>
          </a:xfrm>
          <a:prstGeom prst="rect">
            <a:avLst/>
          </a:prstGeom>
        </p:spPr>
      </p:pic>
      <p:pic>
        <p:nvPicPr>
          <p:cNvPr id="49" name="圖片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69942">
            <a:off x="2822196" y="4598929"/>
            <a:ext cx="609600" cy="952500"/>
          </a:xfrm>
          <a:prstGeom prst="rect">
            <a:avLst/>
          </a:prstGeom>
        </p:spPr>
      </p:pic>
      <p:pic>
        <p:nvPicPr>
          <p:cNvPr id="50" name="圖片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5252" y="4258059"/>
            <a:ext cx="666750" cy="885825"/>
          </a:xfrm>
          <a:prstGeom prst="rect">
            <a:avLst/>
          </a:prstGeom>
        </p:spPr>
      </p:pic>
      <p:pic>
        <p:nvPicPr>
          <p:cNvPr id="51" name="圖片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864961" y="3925878"/>
            <a:ext cx="609600" cy="952500"/>
          </a:xfrm>
          <a:prstGeom prst="rect">
            <a:avLst/>
          </a:prstGeom>
        </p:spPr>
      </p:pic>
      <p:pic>
        <p:nvPicPr>
          <p:cNvPr id="52" name="圖片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2857262" y="5571188"/>
            <a:ext cx="680587" cy="721423"/>
          </a:xfrm>
          <a:prstGeom prst="rect">
            <a:avLst/>
          </a:prstGeom>
        </p:spPr>
      </p:pic>
      <p:pic>
        <p:nvPicPr>
          <p:cNvPr id="53" name="圖片 5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5913726">
            <a:off x="3427201" y="5002784"/>
            <a:ext cx="704850" cy="828675"/>
          </a:xfrm>
          <a:prstGeom prst="rect">
            <a:avLst/>
          </a:prstGeom>
        </p:spPr>
      </p:pic>
      <p:pic>
        <p:nvPicPr>
          <p:cNvPr id="48" name="圖片 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2682281" y="4160028"/>
            <a:ext cx="156210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9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2.62, 2.64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56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23" y="2530206"/>
            <a:ext cx="8653753" cy="230431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157" y="2064989"/>
            <a:ext cx="6503825" cy="33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76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405487" y="2176145"/>
            <a:ext cx="8333026" cy="3224245"/>
            <a:chOff x="405487" y="1825625"/>
            <a:chExt cx="8333026" cy="3224245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5487" y="2204370"/>
              <a:ext cx="8333026" cy="2845500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9276" y="1825625"/>
              <a:ext cx="7469237" cy="45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32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2027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Answer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2.62</a:t>
            </a:r>
          </a:p>
          <a:p>
            <a:pPr lvl="1"/>
            <a:r>
              <a:rPr lang="en-US" altLang="zh-TW" dirty="0" err="1" smtClean="0"/>
              <a:t>Rt</a:t>
            </a:r>
            <a:r>
              <a:rPr lang="en-US" altLang="zh-TW" dirty="0" smtClean="0"/>
              <a:t>=5k, </a:t>
            </a:r>
            <a:r>
              <a:rPr lang="en-US" altLang="zh-TW" dirty="0" err="1" smtClean="0"/>
              <a:t>isc</a:t>
            </a:r>
            <a:r>
              <a:rPr lang="en-US" altLang="zh-TW" dirty="0" smtClean="0"/>
              <a:t>=vs/8k, </a:t>
            </a:r>
            <a:r>
              <a:rPr lang="en-US" altLang="zh-TW" dirty="0" err="1" smtClean="0"/>
              <a:t>voc</a:t>
            </a:r>
            <a:r>
              <a:rPr lang="en-US" altLang="zh-TW" dirty="0" smtClean="0"/>
              <a:t>=5vs/8</a:t>
            </a:r>
            <a:endParaRPr lang="en-US" altLang="zh-TW" dirty="0"/>
          </a:p>
          <a:p>
            <a:r>
              <a:rPr lang="en-US" altLang="zh-TW" dirty="0" smtClean="0"/>
              <a:t>2.64</a:t>
            </a:r>
          </a:p>
          <a:p>
            <a:pPr lvl="1"/>
            <a:r>
              <a:rPr lang="en-US" altLang="zh-TW" dirty="0" err="1" smtClean="0"/>
              <a:t>Rt</a:t>
            </a:r>
            <a:r>
              <a:rPr lang="en-US" altLang="zh-TW" dirty="0" smtClean="0"/>
              <a:t>=-60, </a:t>
            </a:r>
            <a:r>
              <a:rPr lang="en-US" altLang="zh-TW" dirty="0" err="1" smtClean="0"/>
              <a:t>isc</a:t>
            </a:r>
            <a:r>
              <a:rPr lang="en-US" altLang="zh-TW" dirty="0" smtClean="0"/>
              <a:t>=is, </a:t>
            </a:r>
            <a:r>
              <a:rPr lang="en-US" altLang="zh-TW" dirty="0" err="1" smtClean="0"/>
              <a:t>voc</a:t>
            </a:r>
            <a:r>
              <a:rPr lang="en-US" altLang="zh-TW" dirty="0" smtClean="0"/>
              <a:t>=-60is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96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23" y="2530206"/>
            <a:ext cx="8653753" cy="230431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157" y="2064989"/>
            <a:ext cx="6503825" cy="330281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65120" y="5327011"/>
            <a:ext cx="291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Rt</a:t>
            </a:r>
            <a:r>
              <a:rPr lang="en-US" altLang="zh-TW" sz="2400" dirty="0" smtClean="0"/>
              <a:t>=100k,isc=-20m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925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405487" y="2176145"/>
            <a:ext cx="8333026" cy="3224245"/>
            <a:chOff x="405487" y="1825625"/>
            <a:chExt cx="8333026" cy="3224245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5487" y="2204370"/>
              <a:ext cx="8333026" cy="2845500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9276" y="1825625"/>
              <a:ext cx="7469237" cy="457313"/>
            </a:xfrm>
            <a:prstGeom prst="rect">
              <a:avLst/>
            </a:prstGeom>
          </p:spPr>
        </p:pic>
      </p:grpSp>
      <p:sp>
        <p:nvSpPr>
          <p:cNvPr id="7" name="文字方塊 6"/>
          <p:cNvSpPr txBox="1"/>
          <p:nvPr/>
        </p:nvSpPr>
        <p:spPr>
          <a:xfrm>
            <a:off x="2865120" y="5327011"/>
            <a:ext cx="291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Rt</a:t>
            </a:r>
            <a:r>
              <a:rPr lang="en-US" altLang="zh-TW" sz="2400" dirty="0" smtClean="0"/>
              <a:t>=-1k/60, </a:t>
            </a:r>
            <a:r>
              <a:rPr lang="en-US" altLang="zh-TW" sz="2400" dirty="0" err="1" smtClean="0"/>
              <a:t>voc</a:t>
            </a:r>
            <a:r>
              <a:rPr lang="en-US" altLang="zh-TW" sz="2400" dirty="0" smtClean="0"/>
              <a:t>=2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724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Acknowledgement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zh-TW" altLang="en-US" sz="2800" dirty="0" smtClean="0"/>
              <a:t>感謝 徐瑞陽</a:t>
            </a:r>
            <a:r>
              <a:rPr lang="en-US" altLang="zh-TW" sz="2800" dirty="0" smtClean="0"/>
              <a:t>(b02)</a:t>
            </a:r>
          </a:p>
          <a:p>
            <a:pPr lvl="1"/>
            <a:r>
              <a:rPr lang="zh-TW" altLang="en-US" dirty="0" smtClean="0"/>
              <a:t>糾正錯誤的作業</a:t>
            </a:r>
            <a:r>
              <a:rPr lang="zh-TW" altLang="en-US" dirty="0" smtClean="0"/>
              <a:t>答案</a:t>
            </a:r>
            <a:endParaRPr lang="en-US" altLang="zh-TW" dirty="0" smtClean="0"/>
          </a:p>
          <a:p>
            <a:pPr marL="228600" lvl="1">
              <a:spcBef>
                <a:spcPts val="1000"/>
              </a:spcBef>
            </a:pPr>
            <a:r>
              <a:rPr lang="zh-TW" altLang="en-US" sz="2800" dirty="0"/>
              <a:t>感謝 </a:t>
            </a:r>
            <a:r>
              <a:rPr lang="zh-TW" altLang="en-US" sz="2800" dirty="0"/>
              <a:t>林楷恩</a:t>
            </a:r>
            <a:r>
              <a:rPr lang="en-US" altLang="zh-TW" sz="2800" dirty="0"/>
              <a:t>(b02</a:t>
            </a:r>
            <a:r>
              <a:rPr lang="en-US" altLang="zh-TW" sz="2800" dirty="0"/>
              <a:t>)</a:t>
            </a:r>
          </a:p>
          <a:p>
            <a:pPr lvl="1"/>
            <a:r>
              <a:rPr lang="zh-TW" altLang="en-US" dirty="0"/>
              <a:t>糾正錯誤的作業答案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44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Computing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-v characteristics</a:t>
            </a:r>
            <a:endParaRPr lang="en-US" altLang="zh-TW" dirty="0"/>
          </a:p>
        </p:txBody>
      </p:sp>
      <p:grpSp>
        <p:nvGrpSpPr>
          <p:cNvPr id="21" name="群組 20"/>
          <p:cNvGrpSpPr/>
          <p:nvPr/>
        </p:nvGrpSpPr>
        <p:grpSpPr>
          <a:xfrm>
            <a:off x="1833806" y="1536768"/>
            <a:ext cx="2458449" cy="2403929"/>
            <a:chOff x="413453" y="2941108"/>
            <a:chExt cx="2458449" cy="2403929"/>
          </a:xfrm>
          <a:solidFill>
            <a:schemeClr val="bg1"/>
          </a:solidFill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453" y="2941108"/>
              <a:ext cx="1705633" cy="2360474"/>
            </a:xfrm>
            <a:prstGeom prst="rect">
              <a:avLst/>
            </a:prstGeom>
            <a:grpFill/>
          </p:spPr>
        </p:pic>
        <p:sp>
          <p:nvSpPr>
            <p:cNvPr id="20" name="矩形 19"/>
            <p:cNvSpPr/>
            <p:nvPr/>
          </p:nvSpPr>
          <p:spPr>
            <a:xfrm>
              <a:off x="1049964" y="3100485"/>
              <a:ext cx="1821938" cy="2244552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</p:grpSp>
      <p:cxnSp>
        <p:nvCxnSpPr>
          <p:cNvPr id="23" name="直線單箭頭接點 22"/>
          <p:cNvCxnSpPr/>
          <p:nvPr/>
        </p:nvCxnSpPr>
        <p:spPr>
          <a:xfrm>
            <a:off x="1833806" y="1877823"/>
            <a:ext cx="4957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446023" y="1555998"/>
            <a:ext cx="419522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r"/>
            <a:r>
              <a:rPr lang="en-US" altLang="zh-TW" sz="2800" dirty="0" err="1" smtClean="0"/>
              <a:t>i</a:t>
            </a:r>
            <a:endParaRPr lang="zh-TW" altLang="en-US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69942">
            <a:off x="2744566" y="2226376"/>
            <a:ext cx="609600" cy="9525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7622" y="1885506"/>
            <a:ext cx="666750" cy="885825"/>
          </a:xfrm>
          <a:prstGeom prst="rect">
            <a:avLst/>
          </a:prstGeom>
        </p:spPr>
      </p:pic>
      <p:pic>
        <p:nvPicPr>
          <p:cNvPr id="40" name="圖片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787331" y="1553325"/>
            <a:ext cx="609600" cy="952500"/>
          </a:xfrm>
          <a:prstGeom prst="rect">
            <a:avLst/>
          </a:prstGeom>
        </p:spPr>
      </p:pic>
      <p:pic>
        <p:nvPicPr>
          <p:cNvPr id="35" name="內容版面配置區 34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24177" y="1948690"/>
            <a:ext cx="1250658" cy="1903564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1082572" y="2628108"/>
            <a:ext cx="419522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v</a:t>
            </a:r>
            <a:endParaRPr lang="zh-TW" altLang="en-US" sz="2800" dirty="0"/>
          </a:p>
        </p:txBody>
      </p:sp>
      <p:sp>
        <p:nvSpPr>
          <p:cNvPr id="36" name="矩形 35"/>
          <p:cNvSpPr/>
          <p:nvPr/>
        </p:nvSpPr>
        <p:spPr>
          <a:xfrm>
            <a:off x="1744231" y="2204426"/>
            <a:ext cx="343404" cy="13802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847826" y="4097975"/>
            <a:ext cx="3507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Add a voltage source v</a:t>
            </a:r>
            <a:endParaRPr lang="zh-TW" altLang="en-US" sz="24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821971" y="4917052"/>
            <a:ext cx="3507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Find </a:t>
            </a:r>
            <a:r>
              <a:rPr lang="en-US" altLang="zh-TW" sz="2400" dirty="0" err="1" smtClean="0"/>
              <a:t>i</a:t>
            </a:r>
            <a:endParaRPr lang="zh-TW" altLang="en-US" sz="24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1179262" y="4481385"/>
            <a:ext cx="3507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/>
              <a:t>v</a:t>
            </a:r>
            <a:r>
              <a:rPr lang="en-US" altLang="zh-TW" sz="2400" dirty="0" smtClean="0"/>
              <a:t> is a unknown variable </a:t>
            </a:r>
            <a:endParaRPr lang="zh-TW" altLang="en-US" sz="2400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1179262" y="5320316"/>
            <a:ext cx="3507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Represented by v</a:t>
            </a:r>
            <a:endParaRPr lang="zh-TW" altLang="en-US" sz="2400" dirty="0"/>
          </a:p>
        </p:txBody>
      </p:sp>
      <p:sp>
        <p:nvSpPr>
          <p:cNvPr id="12" name="向右箭號 11"/>
          <p:cNvSpPr/>
          <p:nvPr/>
        </p:nvSpPr>
        <p:spPr>
          <a:xfrm>
            <a:off x="907606" y="5873909"/>
            <a:ext cx="629861" cy="412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文字方塊 40"/>
          <p:cNvSpPr txBox="1"/>
          <p:nvPr/>
        </p:nvSpPr>
        <p:spPr>
          <a:xfrm>
            <a:off x="1519165" y="5824368"/>
            <a:ext cx="2987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Obtain the relation of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 and v</a:t>
            </a:r>
            <a:endParaRPr lang="zh-TW" altLang="en-US" sz="2400" dirty="0"/>
          </a:p>
        </p:txBody>
      </p:sp>
      <p:grpSp>
        <p:nvGrpSpPr>
          <p:cNvPr id="42" name="群組 41"/>
          <p:cNvGrpSpPr/>
          <p:nvPr/>
        </p:nvGrpSpPr>
        <p:grpSpPr>
          <a:xfrm>
            <a:off x="5873717" y="1560112"/>
            <a:ext cx="2458449" cy="2403929"/>
            <a:chOff x="413453" y="2941108"/>
            <a:chExt cx="2458449" cy="2403929"/>
          </a:xfrm>
          <a:solidFill>
            <a:schemeClr val="bg1"/>
          </a:solidFill>
        </p:grpSpPr>
        <p:pic>
          <p:nvPicPr>
            <p:cNvPr id="43" name="圖片 4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453" y="2941108"/>
              <a:ext cx="1705633" cy="2360474"/>
            </a:xfrm>
            <a:prstGeom prst="rect">
              <a:avLst/>
            </a:prstGeom>
            <a:grpFill/>
          </p:spPr>
        </p:pic>
        <p:sp>
          <p:nvSpPr>
            <p:cNvPr id="44" name="矩形 43"/>
            <p:cNvSpPr/>
            <p:nvPr/>
          </p:nvSpPr>
          <p:spPr>
            <a:xfrm>
              <a:off x="1049964" y="3100485"/>
              <a:ext cx="1821938" cy="2244552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</p:grpSp>
      <p:sp>
        <p:nvSpPr>
          <p:cNvPr id="54" name="矩形 53"/>
          <p:cNvSpPr/>
          <p:nvPr/>
        </p:nvSpPr>
        <p:spPr>
          <a:xfrm>
            <a:off x="5784142" y="2670682"/>
            <a:ext cx="41952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zh-TW" altLang="en-US" sz="2800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4887737" y="4121319"/>
            <a:ext cx="3507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Add a current source </a:t>
            </a:r>
            <a:r>
              <a:rPr lang="en-US" altLang="zh-TW" sz="2400" dirty="0"/>
              <a:t>i</a:t>
            </a:r>
            <a:endParaRPr lang="zh-TW" altLang="en-US" sz="2400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4861882" y="4940396"/>
            <a:ext cx="3507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Find v</a:t>
            </a:r>
            <a:endParaRPr lang="zh-TW" altLang="en-US" sz="2400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5219173" y="4504729"/>
            <a:ext cx="3507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 is a unknown variable </a:t>
            </a:r>
            <a:endParaRPr lang="zh-TW" altLang="en-US" sz="2400" dirty="0"/>
          </a:p>
        </p:txBody>
      </p:sp>
      <p:sp>
        <p:nvSpPr>
          <p:cNvPr id="58" name="文字方塊 57"/>
          <p:cNvSpPr txBox="1"/>
          <p:nvPr/>
        </p:nvSpPr>
        <p:spPr>
          <a:xfrm>
            <a:off x="5219173" y="5343660"/>
            <a:ext cx="3507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Represented by </a:t>
            </a:r>
            <a:r>
              <a:rPr lang="en-US" altLang="zh-TW" sz="2400" dirty="0" err="1" smtClean="0"/>
              <a:t>i</a:t>
            </a:r>
            <a:endParaRPr lang="zh-TW" altLang="en-US" sz="2400" dirty="0"/>
          </a:p>
        </p:txBody>
      </p:sp>
      <p:sp>
        <p:nvSpPr>
          <p:cNvPr id="59" name="向右箭號 58"/>
          <p:cNvSpPr/>
          <p:nvPr/>
        </p:nvSpPr>
        <p:spPr>
          <a:xfrm>
            <a:off x="4947517" y="5897253"/>
            <a:ext cx="629861" cy="412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文字方塊 59"/>
          <p:cNvSpPr txBox="1"/>
          <p:nvPr/>
        </p:nvSpPr>
        <p:spPr>
          <a:xfrm>
            <a:off x="5559076" y="5847712"/>
            <a:ext cx="2987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Obtain the relation of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 and v</a:t>
            </a:r>
            <a:endParaRPr lang="zh-TW" altLang="en-US" sz="2400" dirty="0"/>
          </a:p>
        </p:txBody>
      </p:sp>
      <p:sp>
        <p:nvSpPr>
          <p:cNvPr id="53" name="矩形 52"/>
          <p:cNvSpPr/>
          <p:nvPr/>
        </p:nvSpPr>
        <p:spPr>
          <a:xfrm>
            <a:off x="5778771" y="2597705"/>
            <a:ext cx="419522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v</a:t>
            </a:r>
            <a:endParaRPr lang="zh-TW" altLang="en-US" sz="2800" dirty="0"/>
          </a:p>
        </p:txBody>
      </p:sp>
      <p:pic>
        <p:nvPicPr>
          <p:cNvPr id="61" name="圖片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3486" y="1898573"/>
            <a:ext cx="1152332" cy="1974203"/>
          </a:xfrm>
          <a:prstGeom prst="rect">
            <a:avLst/>
          </a:prstGeom>
        </p:spPr>
      </p:pic>
      <p:sp>
        <p:nvSpPr>
          <p:cNvPr id="46" name="矩形 45"/>
          <p:cNvSpPr/>
          <p:nvPr/>
        </p:nvSpPr>
        <p:spPr>
          <a:xfrm>
            <a:off x="4976352" y="2184768"/>
            <a:ext cx="419522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US" altLang="zh-TW" sz="2800" dirty="0" err="1" smtClean="0"/>
              <a:t>i</a:t>
            </a:r>
            <a:endParaRPr lang="zh-TW" altLang="en-US" sz="2800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2779632" y="3198635"/>
            <a:ext cx="680587" cy="72142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5913726">
            <a:off x="3349571" y="2630231"/>
            <a:ext cx="704850" cy="828675"/>
          </a:xfrm>
          <a:prstGeom prst="rect">
            <a:avLst/>
          </a:prstGeom>
        </p:spPr>
      </p:pic>
      <p:pic>
        <p:nvPicPr>
          <p:cNvPr id="64" name="圖片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69942">
            <a:off x="6755744" y="2220274"/>
            <a:ext cx="609600" cy="952500"/>
          </a:xfrm>
          <a:prstGeom prst="rect">
            <a:avLst/>
          </a:prstGeom>
        </p:spPr>
      </p:pic>
      <p:pic>
        <p:nvPicPr>
          <p:cNvPr id="65" name="圖片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8800" y="1879404"/>
            <a:ext cx="666750" cy="885825"/>
          </a:xfrm>
          <a:prstGeom prst="rect">
            <a:avLst/>
          </a:prstGeom>
        </p:spPr>
      </p:pic>
      <p:pic>
        <p:nvPicPr>
          <p:cNvPr id="66" name="圖片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798509" y="1590765"/>
            <a:ext cx="609600" cy="952500"/>
          </a:xfrm>
          <a:prstGeom prst="rect">
            <a:avLst/>
          </a:prstGeom>
        </p:spPr>
      </p:pic>
      <p:pic>
        <p:nvPicPr>
          <p:cNvPr id="67" name="圖片 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6790810" y="3192533"/>
            <a:ext cx="680587" cy="721423"/>
          </a:xfrm>
          <a:prstGeom prst="rect">
            <a:avLst/>
          </a:prstGeom>
        </p:spPr>
      </p:pic>
      <p:pic>
        <p:nvPicPr>
          <p:cNvPr id="68" name="圖片 6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5913726">
            <a:off x="7360749" y="2624129"/>
            <a:ext cx="70485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3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11" grpId="0"/>
      <p:bldP spid="37" grpId="0"/>
      <p:bldP spid="38" grpId="0"/>
      <p:bldP spid="39" grpId="0"/>
      <p:bldP spid="12" grpId="0" animBg="1"/>
      <p:bldP spid="41" grpId="0"/>
      <p:bldP spid="55" grpId="0"/>
      <p:bldP spid="56" grpId="0"/>
      <p:bldP spid="57" grpId="0"/>
      <p:bldP spid="58" grpId="0"/>
      <p:bldP spid="59" grpId="0" animBg="1"/>
      <p:bldP spid="60" grpId="0"/>
      <p:bldP spid="53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Computing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-v characteristics</a:t>
            </a:r>
            <a:endParaRPr lang="en-US" altLang="zh-TW" dirty="0"/>
          </a:p>
        </p:txBody>
      </p:sp>
      <p:grpSp>
        <p:nvGrpSpPr>
          <p:cNvPr id="21" name="群組 20"/>
          <p:cNvGrpSpPr/>
          <p:nvPr/>
        </p:nvGrpSpPr>
        <p:grpSpPr>
          <a:xfrm>
            <a:off x="3691635" y="1565797"/>
            <a:ext cx="2458449" cy="2403929"/>
            <a:chOff x="413453" y="2941108"/>
            <a:chExt cx="2458449" cy="2403929"/>
          </a:xfrm>
          <a:solidFill>
            <a:schemeClr val="bg1"/>
          </a:solidFill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453" y="2941108"/>
              <a:ext cx="1705633" cy="2360474"/>
            </a:xfrm>
            <a:prstGeom prst="rect">
              <a:avLst/>
            </a:prstGeom>
            <a:grpFill/>
          </p:spPr>
        </p:pic>
        <p:sp>
          <p:nvSpPr>
            <p:cNvPr id="20" name="矩形 19"/>
            <p:cNvSpPr/>
            <p:nvPr/>
          </p:nvSpPr>
          <p:spPr>
            <a:xfrm>
              <a:off x="1049964" y="3100485"/>
              <a:ext cx="1821938" cy="2244552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</p:grpSp>
      <p:cxnSp>
        <p:nvCxnSpPr>
          <p:cNvPr id="23" name="直線單箭頭接點 22"/>
          <p:cNvCxnSpPr/>
          <p:nvPr/>
        </p:nvCxnSpPr>
        <p:spPr>
          <a:xfrm>
            <a:off x="3691635" y="1906852"/>
            <a:ext cx="4957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3303852" y="1585027"/>
            <a:ext cx="419522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r"/>
            <a:r>
              <a:rPr lang="en-US" altLang="zh-TW" sz="2800" dirty="0" err="1" smtClean="0"/>
              <a:t>i</a:t>
            </a:r>
            <a:endParaRPr lang="zh-TW" altLang="en-US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69942">
            <a:off x="4602395" y="2255405"/>
            <a:ext cx="609600" cy="9525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451" y="1914535"/>
            <a:ext cx="666750" cy="885825"/>
          </a:xfrm>
          <a:prstGeom prst="rect">
            <a:avLst/>
          </a:prstGeom>
        </p:spPr>
      </p:pic>
      <p:pic>
        <p:nvPicPr>
          <p:cNvPr id="40" name="圖片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645160" y="1607754"/>
            <a:ext cx="609600" cy="952500"/>
          </a:xfrm>
          <a:prstGeom prst="rect">
            <a:avLst/>
          </a:prstGeom>
        </p:spPr>
      </p:pic>
      <p:pic>
        <p:nvPicPr>
          <p:cNvPr id="35" name="內容版面配置區 34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2482006" y="1977719"/>
            <a:ext cx="1250658" cy="1903564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2940401" y="2657137"/>
            <a:ext cx="419522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v</a:t>
            </a:r>
            <a:endParaRPr lang="zh-TW" altLang="en-US" sz="2800" dirty="0"/>
          </a:p>
        </p:txBody>
      </p:sp>
      <p:sp>
        <p:nvSpPr>
          <p:cNvPr id="36" name="矩形 35"/>
          <p:cNvSpPr/>
          <p:nvPr/>
        </p:nvSpPr>
        <p:spPr>
          <a:xfrm>
            <a:off x="3602060" y="2233455"/>
            <a:ext cx="343404" cy="13802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zh-TW" altLang="en-US" sz="2800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4637461" y="3227664"/>
            <a:ext cx="680587" cy="72142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5913726">
            <a:off x="5207400" y="2659260"/>
            <a:ext cx="704850" cy="82867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182854" y="2514002"/>
            <a:ext cx="1470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Voltage source v</a:t>
            </a:r>
            <a:endParaRPr lang="zh-TW" altLang="en-US" sz="24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6290832" y="2279465"/>
            <a:ext cx="2319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Independent Sources </a:t>
            </a:r>
          </a:p>
          <a:p>
            <a:r>
              <a:rPr lang="en-US" altLang="zh-TW" sz="2400" dirty="0" smtClean="0"/>
              <a:t>x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, x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, x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 ……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044699" y="4190190"/>
            <a:ext cx="71446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err="1"/>
              <a:t>i</a:t>
            </a:r>
            <a:r>
              <a:rPr lang="en-US" altLang="zh-TW" sz="2400" dirty="0" smtClean="0"/>
              <a:t> is </a:t>
            </a:r>
            <a:r>
              <a:rPr lang="en-US" altLang="zh-TW" sz="2400" dirty="0"/>
              <a:t>the weighted sum of the voltage (or current) of the </a:t>
            </a:r>
            <a:r>
              <a:rPr lang="en-US" altLang="zh-TW" sz="2400" dirty="0" smtClean="0"/>
              <a:t>sources.</a:t>
            </a:r>
            <a:endParaRPr lang="zh-TW" altLang="en-US" sz="2400" dirty="0"/>
          </a:p>
        </p:txBody>
      </p:sp>
      <p:graphicFrame>
        <p:nvGraphicFramePr>
          <p:cNvPr id="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901729"/>
              </p:ext>
            </p:extLst>
          </p:nvPr>
        </p:nvGraphicFramePr>
        <p:xfrm>
          <a:off x="1252354" y="4896010"/>
          <a:ext cx="30670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方程式" r:id="rId9" imgW="977760" imgH="342720" progId="Equation.3">
                  <p:embed/>
                </p:oleObj>
              </mc:Choice>
              <mc:Fallback>
                <p:oleObj name="方程式" r:id="rId9" imgW="9777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354" y="4896010"/>
                        <a:ext cx="30670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矩形 47"/>
          <p:cNvSpPr/>
          <p:nvPr/>
        </p:nvSpPr>
        <p:spPr>
          <a:xfrm>
            <a:off x="5239115" y="5639001"/>
            <a:ext cx="3805534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3200" dirty="0" smtClean="0"/>
              <a:t>The relation of </a:t>
            </a:r>
            <a:r>
              <a:rPr lang="en-US" altLang="zh-TW" sz="3200" dirty="0" err="1" smtClean="0"/>
              <a:t>i</a:t>
            </a:r>
            <a:r>
              <a:rPr lang="en-US" altLang="zh-TW" sz="3200" dirty="0" smtClean="0"/>
              <a:t> and v is linear!</a:t>
            </a:r>
            <a:endParaRPr lang="zh-TW" altLang="en-US" sz="3200" dirty="0"/>
          </a:p>
        </p:txBody>
      </p:sp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688346"/>
              </p:ext>
            </p:extLst>
          </p:nvPr>
        </p:nvGraphicFramePr>
        <p:xfrm>
          <a:off x="5308024" y="5050694"/>
          <a:ext cx="18732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方程式" r:id="rId11" imgW="596880" imgH="177480" progId="Equation.3">
                  <p:embed/>
                </p:oleObj>
              </mc:Choice>
              <mc:Fallback>
                <p:oleObj name="方程式" r:id="rId11" imgW="596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024" y="5050694"/>
                        <a:ext cx="18732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向右箭號 8"/>
          <p:cNvSpPr/>
          <p:nvPr/>
        </p:nvSpPr>
        <p:spPr>
          <a:xfrm>
            <a:off x="4572000" y="5126942"/>
            <a:ext cx="643899" cy="558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759842" y="4910143"/>
            <a:ext cx="1533870" cy="9581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2892819" y="5882385"/>
            <a:ext cx="1307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constant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5" grpId="0"/>
      <p:bldP spid="8" grpId="0"/>
      <p:bldP spid="48" grpId="0" animBg="1"/>
      <p:bldP spid="9" grpId="0" animBg="1"/>
      <p:bldP spid="10" grpId="0" animBg="1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Computing </a:t>
            </a:r>
            <a:r>
              <a:rPr lang="en-US" altLang="zh-TW" dirty="0" err="1"/>
              <a:t>i</a:t>
            </a:r>
            <a:r>
              <a:rPr lang="en-US" altLang="zh-TW" dirty="0"/>
              <a:t>-v characteristics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v-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characteristics is linear!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733457" y="2510313"/>
            <a:ext cx="3986970" cy="3801586"/>
            <a:chOff x="2518714" y="2797048"/>
            <a:chExt cx="3986970" cy="3801586"/>
          </a:xfrm>
        </p:grpSpPr>
        <p:grpSp>
          <p:nvGrpSpPr>
            <p:cNvPr id="10" name="群組 9"/>
            <p:cNvGrpSpPr/>
            <p:nvPr/>
          </p:nvGrpSpPr>
          <p:grpSpPr>
            <a:xfrm>
              <a:off x="2518714" y="3031186"/>
              <a:ext cx="3567448" cy="3567448"/>
              <a:chOff x="2125014" y="2904186"/>
              <a:chExt cx="3567448" cy="3567448"/>
            </a:xfrm>
          </p:grpSpPr>
          <p:cxnSp>
            <p:nvCxnSpPr>
              <p:cNvPr id="5" name="直線單箭頭接點 4"/>
              <p:cNvCxnSpPr/>
              <p:nvPr/>
            </p:nvCxnSpPr>
            <p:spPr>
              <a:xfrm flipV="1">
                <a:off x="2125014" y="4687910"/>
                <a:ext cx="3567448" cy="128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單箭頭接點 8"/>
              <p:cNvCxnSpPr/>
              <p:nvPr/>
            </p:nvCxnSpPr>
            <p:spPr>
              <a:xfrm rot="16200000" flipV="1">
                <a:off x="2118574" y="4681470"/>
                <a:ext cx="3567448" cy="128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矩形 10"/>
            <p:cNvSpPr/>
            <p:nvPr/>
          </p:nvSpPr>
          <p:spPr>
            <a:xfrm>
              <a:off x="6086162" y="4553299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r>
                <a:rPr lang="en-US" altLang="zh-TW" sz="2800" dirty="0" smtClean="0"/>
                <a:t>v</a:t>
              </a:r>
              <a:endParaRPr lang="zh-TW" altLang="en-US" sz="2800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3822520" y="2797048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zh-TW" sz="2800" dirty="0" err="1" smtClean="0"/>
                <a:t>i</a:t>
              </a:r>
              <a:endParaRPr lang="zh-TW" altLang="en-US" sz="2800" dirty="0"/>
            </a:p>
          </p:txBody>
        </p:sp>
      </p:grpSp>
      <p:cxnSp>
        <p:nvCxnSpPr>
          <p:cNvPr id="13" name="直線單箭頭接點 12"/>
          <p:cNvCxnSpPr/>
          <p:nvPr/>
        </p:nvCxnSpPr>
        <p:spPr>
          <a:xfrm flipV="1">
            <a:off x="1101373" y="3707282"/>
            <a:ext cx="2831615" cy="21877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rot="16200000" flipV="1">
            <a:off x="1908685" y="4438402"/>
            <a:ext cx="2831615" cy="21877"/>
          </a:xfrm>
          <a:prstGeom prst="straightConnector1">
            <a:avLst/>
          </a:prstGeom>
          <a:ln w="381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1761281" y="2898597"/>
            <a:ext cx="2276514" cy="2505143"/>
          </a:xfrm>
          <a:prstGeom prst="straightConnector1">
            <a:avLst/>
          </a:prstGeom>
          <a:ln w="3810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5249044" y="2290320"/>
            <a:ext cx="3073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Case 1: current source 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249044" y="2727311"/>
            <a:ext cx="3073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B050"/>
                </a:solidFill>
              </a:rPr>
              <a:t>Case 2: voltage source 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324823" y="3158935"/>
            <a:ext cx="3073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7030A0"/>
                </a:solidFill>
              </a:rPr>
              <a:t>Case 3: resistor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636390" y="2437189"/>
            <a:ext cx="11444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=mv</a:t>
            </a:r>
            <a:endParaRPr lang="zh-TW" altLang="en-US" sz="2800" baseline="-25000" dirty="0"/>
          </a:p>
        </p:txBody>
      </p:sp>
      <p:graphicFrame>
        <p:nvGraphicFramePr>
          <p:cNvPr id="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350446"/>
              </p:ext>
            </p:extLst>
          </p:nvPr>
        </p:nvGraphicFramePr>
        <p:xfrm>
          <a:off x="7434208" y="3258813"/>
          <a:ext cx="839787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方程式" r:id="rId3" imgW="368280" imgH="393480" progId="Equation.3">
                  <p:embed/>
                </p:oleObj>
              </mc:Choice>
              <mc:Fallback>
                <p:oleObj name="方程式" r:id="rId3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208" y="3258813"/>
                        <a:ext cx="839787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群組 24"/>
          <p:cNvGrpSpPr/>
          <p:nvPr/>
        </p:nvGrpSpPr>
        <p:grpSpPr>
          <a:xfrm>
            <a:off x="5529280" y="3755536"/>
            <a:ext cx="3809855" cy="909805"/>
            <a:chOff x="5169208" y="4268990"/>
            <a:chExt cx="3809855" cy="909805"/>
          </a:xfrm>
        </p:grpSpPr>
        <p:sp>
          <p:nvSpPr>
            <p:cNvPr id="26" name="文字方塊 25"/>
            <p:cNvSpPr txBox="1"/>
            <p:nvPr/>
          </p:nvSpPr>
          <p:spPr>
            <a:xfrm>
              <a:off x="5169208" y="4268990"/>
              <a:ext cx="2772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altLang="zh-TW" sz="2400" dirty="0" smtClean="0"/>
                <a:t>Resistor</a:t>
              </a:r>
              <a:endParaRPr lang="zh-TW" altLang="en-US" sz="2400" dirty="0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5309074" y="4717130"/>
              <a:ext cx="3669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altLang="zh-TW" sz="2400" dirty="0"/>
                <a:t>w</a:t>
              </a:r>
              <a:r>
                <a:rPr lang="en-US" altLang="zh-TW" sz="2400" dirty="0" smtClean="0"/>
                <a:t>ith resistance 1/m </a:t>
              </a:r>
              <a:r>
                <a:rPr lang="el-GR" altLang="zh-TW" sz="2400" dirty="0" smtClean="0">
                  <a:latin typeface="Calibri" panose="020F0502020204030204" pitchFamily="34" charset="0"/>
                </a:rPr>
                <a:t>Ω</a:t>
              </a:r>
              <a:endParaRPr lang="zh-TW" altLang="en-US" sz="2400" dirty="0"/>
            </a:p>
          </p:txBody>
        </p:sp>
      </p:grpSp>
      <p:sp>
        <p:nvSpPr>
          <p:cNvPr id="31" name="文字方塊 30"/>
          <p:cNvSpPr txBox="1"/>
          <p:nvPr/>
        </p:nvSpPr>
        <p:spPr>
          <a:xfrm>
            <a:off x="5538700" y="4640164"/>
            <a:ext cx="3669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m&gt;0, normal resistor</a:t>
            </a:r>
          </a:p>
          <a:p>
            <a:pPr marL="0" lvl="1"/>
            <a:r>
              <a:rPr lang="en-US" altLang="zh-TW" sz="2400" dirty="0"/>
              <a:t>m</a:t>
            </a:r>
            <a:r>
              <a:rPr lang="en-US" altLang="zh-TW" sz="2400" dirty="0" smtClean="0"/>
              <a:t>&lt;0, ?</a:t>
            </a:r>
            <a:endParaRPr lang="zh-TW" altLang="en-US" sz="2400" dirty="0"/>
          </a:p>
        </p:txBody>
      </p:sp>
      <p:pic>
        <p:nvPicPr>
          <p:cNvPr id="32" name="內容版面配置區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090" y="5171606"/>
            <a:ext cx="2218038" cy="1140293"/>
          </a:xfrm>
          <a:prstGeom prst="rect">
            <a:avLst/>
          </a:prstGeom>
        </p:spPr>
      </p:pic>
      <p:sp>
        <p:nvSpPr>
          <p:cNvPr id="33" name="文字方塊 32"/>
          <p:cNvSpPr txBox="1"/>
          <p:nvPr/>
        </p:nvSpPr>
        <p:spPr>
          <a:xfrm>
            <a:off x="6380925" y="6250458"/>
            <a:ext cx="252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Negative resistor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3384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3" grpId="0"/>
      <p:bldP spid="3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Computing </a:t>
            </a:r>
            <a:r>
              <a:rPr lang="en-US" altLang="zh-TW" dirty="0" err="1"/>
              <a:t>i</a:t>
            </a:r>
            <a:r>
              <a:rPr lang="en-US" altLang="zh-TW" dirty="0"/>
              <a:t>-v characteristics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14" name="群組 13"/>
          <p:cNvGrpSpPr/>
          <p:nvPr/>
        </p:nvGrpSpPr>
        <p:grpSpPr>
          <a:xfrm>
            <a:off x="5459987" y="2482607"/>
            <a:ext cx="2683903" cy="2604413"/>
            <a:chOff x="5128079" y="1781175"/>
            <a:chExt cx="2683903" cy="2604413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30033" y="2041525"/>
              <a:ext cx="2481949" cy="2344063"/>
            </a:xfrm>
            <a:prstGeom prst="rect">
              <a:avLst/>
            </a:prstGeom>
          </p:spPr>
        </p:pic>
        <p:graphicFrame>
          <p:nvGraphicFramePr>
            <p:cNvPr id="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4345915"/>
                </p:ext>
              </p:extLst>
            </p:nvPr>
          </p:nvGraphicFramePr>
          <p:xfrm>
            <a:off x="5128079" y="2585816"/>
            <a:ext cx="461963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38" name="方程式" r:id="rId5" imgW="203040" imgH="228600" progId="Equation.3">
                    <p:embed/>
                  </p:oleObj>
                </mc:Choice>
                <mc:Fallback>
                  <p:oleObj name="方程式" r:id="rId5" imgW="2030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079" y="2585816"/>
                          <a:ext cx="461963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0857165"/>
                </p:ext>
              </p:extLst>
            </p:nvPr>
          </p:nvGraphicFramePr>
          <p:xfrm>
            <a:off x="6340026" y="1781175"/>
            <a:ext cx="461962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39" name="方程式" r:id="rId7" imgW="203040" imgH="228600" progId="Equation.3">
                    <p:embed/>
                  </p:oleObj>
                </mc:Choice>
                <mc:Fallback>
                  <p:oleObj name="方程式" r:id="rId7" imgW="2030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0026" y="1781175"/>
                          <a:ext cx="461962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662696"/>
              </p:ext>
            </p:extLst>
          </p:nvPr>
        </p:nvGraphicFramePr>
        <p:xfrm>
          <a:off x="6133187" y="5123415"/>
          <a:ext cx="17049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0" name="方程式" r:id="rId9" imgW="749160" imgH="228600" progId="Equation.3">
                  <p:embed/>
                </p:oleObj>
              </mc:Choice>
              <mc:Fallback>
                <p:oleObj name="方程式" r:id="rId9" imgW="749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187" y="5123415"/>
                        <a:ext cx="17049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799744"/>
              </p:ext>
            </p:extLst>
          </p:nvPr>
        </p:nvGraphicFramePr>
        <p:xfrm>
          <a:off x="6030793" y="5644115"/>
          <a:ext cx="190976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1" name="方程式" r:id="rId11" imgW="838080" imgH="431640" progId="Equation.3">
                  <p:embed/>
                </p:oleObj>
              </mc:Choice>
              <mc:Fallback>
                <p:oleObj name="方程式" r:id="rId11" imgW="838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793" y="5644115"/>
                        <a:ext cx="1909762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群組 18"/>
          <p:cNvGrpSpPr/>
          <p:nvPr/>
        </p:nvGrpSpPr>
        <p:grpSpPr>
          <a:xfrm>
            <a:off x="733457" y="2510313"/>
            <a:ext cx="3986970" cy="3801586"/>
            <a:chOff x="2518714" y="2797048"/>
            <a:chExt cx="3986970" cy="3801586"/>
          </a:xfrm>
        </p:grpSpPr>
        <p:grpSp>
          <p:nvGrpSpPr>
            <p:cNvPr id="20" name="群組 19"/>
            <p:cNvGrpSpPr/>
            <p:nvPr/>
          </p:nvGrpSpPr>
          <p:grpSpPr>
            <a:xfrm>
              <a:off x="2518714" y="3031186"/>
              <a:ext cx="3567448" cy="3567448"/>
              <a:chOff x="2125014" y="2904186"/>
              <a:chExt cx="3567448" cy="3567448"/>
            </a:xfrm>
          </p:grpSpPr>
          <p:cxnSp>
            <p:nvCxnSpPr>
              <p:cNvPr id="26" name="直線單箭頭接點 25"/>
              <p:cNvCxnSpPr/>
              <p:nvPr/>
            </p:nvCxnSpPr>
            <p:spPr>
              <a:xfrm flipV="1">
                <a:off x="2125014" y="4687910"/>
                <a:ext cx="3567448" cy="128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單箭頭接點 26"/>
              <p:cNvCxnSpPr/>
              <p:nvPr/>
            </p:nvCxnSpPr>
            <p:spPr>
              <a:xfrm rot="16200000" flipV="1">
                <a:off x="2118574" y="4681470"/>
                <a:ext cx="3567448" cy="128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矩形 20"/>
            <p:cNvSpPr/>
            <p:nvPr/>
          </p:nvSpPr>
          <p:spPr>
            <a:xfrm>
              <a:off x="6086162" y="4553299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r>
                <a:rPr lang="en-US" altLang="zh-TW" sz="2800" dirty="0" smtClean="0"/>
                <a:t>v</a:t>
              </a:r>
              <a:endParaRPr lang="zh-TW" altLang="en-US" sz="2800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3822520" y="2797048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zh-TW" sz="2800" dirty="0" err="1" smtClean="0"/>
                <a:t>i</a:t>
              </a:r>
              <a:endParaRPr lang="zh-TW" altLang="en-US" sz="2800" dirty="0"/>
            </a:p>
          </p:txBody>
        </p:sp>
      </p:grpSp>
      <p:cxnSp>
        <p:nvCxnSpPr>
          <p:cNvPr id="28" name="直線單箭頭接點 27"/>
          <p:cNvCxnSpPr/>
          <p:nvPr/>
        </p:nvCxnSpPr>
        <p:spPr>
          <a:xfrm flipH="1" flipV="1">
            <a:off x="1975323" y="3168469"/>
            <a:ext cx="2167279" cy="2184378"/>
          </a:xfrm>
          <a:prstGeom prst="straightConnector1">
            <a:avLst/>
          </a:prstGeom>
          <a:ln w="381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409127"/>
              </p:ext>
            </p:extLst>
          </p:nvPr>
        </p:nvGraphicFramePr>
        <p:xfrm>
          <a:off x="3050510" y="4529434"/>
          <a:ext cx="4619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2" name="方程式" r:id="rId13" imgW="203040" imgH="228600" progId="Equation.3">
                  <p:embed/>
                </p:oleObj>
              </mc:Choice>
              <mc:Fallback>
                <p:oleObj name="方程式" r:id="rId13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0510" y="4529434"/>
                        <a:ext cx="4619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338491"/>
              </p:ext>
            </p:extLst>
          </p:nvPr>
        </p:nvGraphicFramePr>
        <p:xfrm>
          <a:off x="1830975" y="3370148"/>
          <a:ext cx="55086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3" name="方程式" r:id="rId15" imgW="241200" imgH="431640" progId="Equation.3">
                  <p:embed/>
                </p:oleObj>
              </mc:Choice>
              <mc:Fallback>
                <p:oleObj name="方程式" r:id="rId15" imgW="241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975" y="3370148"/>
                        <a:ext cx="550862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矩形 32"/>
          <p:cNvSpPr/>
          <p:nvPr/>
        </p:nvSpPr>
        <p:spPr>
          <a:xfrm>
            <a:off x="5647635" y="1547728"/>
            <a:ext cx="29725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solidFill>
                  <a:srgbClr val="0070C0"/>
                </a:solidFill>
              </a:rPr>
              <a:t>Case 4: resistor +voltage source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70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Computing </a:t>
            </a:r>
            <a:r>
              <a:rPr lang="en-US" altLang="zh-TW" dirty="0" err="1"/>
              <a:t>i</a:t>
            </a:r>
            <a:r>
              <a:rPr lang="en-US" altLang="zh-TW" dirty="0"/>
              <a:t>-v characteristics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v-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characteristics is linear!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733457" y="2510313"/>
            <a:ext cx="3986970" cy="3801586"/>
            <a:chOff x="2518714" y="2797048"/>
            <a:chExt cx="3986970" cy="3801586"/>
          </a:xfrm>
        </p:grpSpPr>
        <p:grpSp>
          <p:nvGrpSpPr>
            <p:cNvPr id="10" name="群組 9"/>
            <p:cNvGrpSpPr/>
            <p:nvPr/>
          </p:nvGrpSpPr>
          <p:grpSpPr>
            <a:xfrm>
              <a:off x="2518714" y="3031186"/>
              <a:ext cx="3567448" cy="3567448"/>
              <a:chOff x="2125014" y="2904186"/>
              <a:chExt cx="3567448" cy="3567448"/>
            </a:xfrm>
          </p:grpSpPr>
          <p:cxnSp>
            <p:nvCxnSpPr>
              <p:cNvPr id="5" name="直線單箭頭接點 4"/>
              <p:cNvCxnSpPr/>
              <p:nvPr/>
            </p:nvCxnSpPr>
            <p:spPr>
              <a:xfrm flipV="1">
                <a:off x="2125014" y="4687910"/>
                <a:ext cx="3567448" cy="128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單箭頭接點 8"/>
              <p:cNvCxnSpPr/>
              <p:nvPr/>
            </p:nvCxnSpPr>
            <p:spPr>
              <a:xfrm rot="16200000" flipV="1">
                <a:off x="2118574" y="4681470"/>
                <a:ext cx="3567448" cy="128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矩形 10"/>
            <p:cNvSpPr/>
            <p:nvPr/>
          </p:nvSpPr>
          <p:spPr>
            <a:xfrm>
              <a:off x="6086162" y="4553299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r>
                <a:rPr lang="en-US" altLang="zh-TW" sz="2800" dirty="0" smtClean="0"/>
                <a:t>v</a:t>
              </a:r>
              <a:endParaRPr lang="zh-TW" altLang="en-US" sz="2800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3822520" y="2797048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zh-TW" sz="2800" dirty="0" err="1" smtClean="0"/>
                <a:t>i</a:t>
              </a:r>
              <a:endParaRPr lang="zh-TW" altLang="en-US" sz="2800" dirty="0"/>
            </a:p>
          </p:txBody>
        </p:sp>
      </p:grpSp>
      <p:cxnSp>
        <p:nvCxnSpPr>
          <p:cNvPr id="13" name="直線單箭頭接點 12"/>
          <p:cNvCxnSpPr/>
          <p:nvPr/>
        </p:nvCxnSpPr>
        <p:spPr>
          <a:xfrm flipV="1">
            <a:off x="1101373" y="3707282"/>
            <a:ext cx="2831615" cy="21877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rot="16200000" flipV="1">
            <a:off x="1908685" y="4438402"/>
            <a:ext cx="2831615" cy="21877"/>
          </a:xfrm>
          <a:prstGeom prst="straightConnector1">
            <a:avLst/>
          </a:prstGeom>
          <a:ln w="381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1761281" y="2898597"/>
            <a:ext cx="2276514" cy="2505143"/>
          </a:xfrm>
          <a:prstGeom prst="straightConnector1">
            <a:avLst/>
          </a:prstGeom>
          <a:ln w="3810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H="1" flipV="1">
            <a:off x="1975323" y="3168469"/>
            <a:ext cx="2167279" cy="2184378"/>
          </a:xfrm>
          <a:prstGeom prst="straightConnector1">
            <a:avLst/>
          </a:prstGeom>
          <a:ln w="381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4638112" y="2206223"/>
            <a:ext cx="3073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Case 1: current source 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638112" y="2643214"/>
            <a:ext cx="3073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B050"/>
                </a:solidFill>
              </a:rPr>
              <a:t>Case 2: voltage source 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713891" y="3074838"/>
            <a:ext cx="3073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7030A0"/>
                </a:solidFill>
              </a:rPr>
              <a:t>Case 3: resistor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713890" y="3511911"/>
            <a:ext cx="4372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Case 4: resistor +voltage source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pic>
        <p:nvPicPr>
          <p:cNvPr id="29" name="Picture 4" descr="02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5261866" y="4528174"/>
            <a:ext cx="295275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向下箭號 5"/>
          <p:cNvSpPr/>
          <p:nvPr/>
        </p:nvSpPr>
        <p:spPr>
          <a:xfrm>
            <a:off x="6001714" y="3973576"/>
            <a:ext cx="847807" cy="476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51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cs typeface="Times New Roman" panose="02020603050405020304" pitchFamily="18" charset="0"/>
              </a:rPr>
              <a:t>Thevenin</a:t>
            </a:r>
            <a:r>
              <a:rPr lang="zh-TW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zh-TW" dirty="0">
                <a:cs typeface="Times New Roman" panose="02020603050405020304" pitchFamily="18" charset="0"/>
              </a:rPr>
              <a:t>Theorem</a:t>
            </a:r>
            <a:endParaRPr lang="zh-TW" altLang="en-US" dirty="0"/>
          </a:p>
        </p:txBody>
      </p:sp>
      <p:pic>
        <p:nvPicPr>
          <p:cNvPr id="4" name="Picture 4" descr="02-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5424579" y="1690689"/>
            <a:ext cx="295275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群組 7"/>
          <p:cNvGrpSpPr/>
          <p:nvPr/>
        </p:nvGrpSpPr>
        <p:grpSpPr>
          <a:xfrm>
            <a:off x="1607700" y="1760538"/>
            <a:ext cx="1924721" cy="2009775"/>
            <a:chOff x="2420855" y="2462749"/>
            <a:chExt cx="1924721" cy="2009775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2726326" y="2462749"/>
              <a:ext cx="1619250" cy="2009775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2420855" y="2517819"/>
              <a:ext cx="1284319" cy="193214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Two</a:t>
              </a:r>
            </a:p>
            <a:p>
              <a:pPr algn="ctr"/>
              <a:r>
                <a:rPr lang="en-US" altLang="zh-TW" sz="2400" dirty="0" smtClean="0"/>
                <a:t>Terminal</a:t>
              </a:r>
            </a:p>
            <a:p>
              <a:pPr algn="ctr"/>
              <a:r>
                <a:rPr lang="en-US" altLang="zh-TW" sz="2400" dirty="0" smtClean="0"/>
                <a:t>Network</a:t>
              </a:r>
            </a:p>
          </p:txBody>
        </p:sp>
      </p:grpSp>
      <p:sp>
        <p:nvSpPr>
          <p:cNvPr id="9" name="向下箭號 8"/>
          <p:cNvSpPr/>
          <p:nvPr/>
        </p:nvSpPr>
        <p:spPr>
          <a:xfrm rot="16200000">
            <a:off x="4255823" y="2588622"/>
            <a:ext cx="669702" cy="493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61559" y="3910013"/>
            <a:ext cx="69649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2400" dirty="0" smtClean="0">
                <a:cs typeface="Times New Roman" panose="02020603050405020304" pitchFamily="18" charset="0"/>
              </a:rPr>
              <a:t>Two terminal network consists entirely of independent source, resistor and controlled sources.</a:t>
            </a:r>
          </a:p>
          <a:p>
            <a:pPr marL="1200150" lvl="2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2400" dirty="0" smtClean="0">
                <a:cs typeface="Times New Roman" panose="02020603050405020304" pitchFamily="18" charset="0"/>
              </a:rPr>
              <a:t>If controlled sources are present, then the control variables is within the same network.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115867" y="5918854"/>
            <a:ext cx="744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Find 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v</a:t>
            </a:r>
            <a:r>
              <a:rPr lang="en-US" altLang="zh-TW" sz="2400" baseline="-25000" dirty="0" err="1" smtClean="0">
                <a:solidFill>
                  <a:srgbClr val="FF0000"/>
                </a:solidFill>
              </a:rPr>
              <a:t>oc</a:t>
            </a:r>
            <a:r>
              <a:rPr lang="en-US" altLang="zh-TW" sz="2400" dirty="0" smtClean="0">
                <a:solidFill>
                  <a:srgbClr val="FF0000"/>
                </a:solidFill>
              </a:rPr>
              <a:t> and 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R</a:t>
            </a:r>
            <a:r>
              <a:rPr lang="en-US" altLang="zh-TW" sz="2400" baseline="-25000" dirty="0" err="1" smtClean="0">
                <a:solidFill>
                  <a:srgbClr val="FF0000"/>
                </a:solidFill>
              </a:rPr>
              <a:t>t</a:t>
            </a:r>
            <a:r>
              <a:rPr lang="en-US" altLang="zh-TW" sz="2400" dirty="0" smtClean="0">
                <a:solidFill>
                  <a:srgbClr val="FF0000"/>
                </a:solidFill>
              </a:rPr>
              <a:t> directly without drawing 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i</a:t>
            </a:r>
            <a:r>
              <a:rPr lang="en-US" altLang="zh-TW" sz="2400" dirty="0" smtClean="0">
                <a:solidFill>
                  <a:srgbClr val="FF0000"/>
                </a:solidFill>
              </a:rPr>
              <a:t>-v characteristics?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00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1998</TotalTime>
  <Words>683</Words>
  <Application>Microsoft Office PowerPoint</Application>
  <PresentationFormat>如螢幕大小 (4:3)</PresentationFormat>
  <Paragraphs>219</Paragraphs>
  <Slides>37</Slides>
  <Notes>9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6" baseType="lpstr">
      <vt:lpstr>新細明體</vt:lpstr>
      <vt:lpstr>Arial</vt:lpstr>
      <vt:lpstr>Calibri</vt:lpstr>
      <vt:lpstr>Calibri Light</vt:lpstr>
      <vt:lpstr>Cambria Math</vt:lpstr>
      <vt:lpstr>Times New Roman</vt:lpstr>
      <vt:lpstr>Wingdings</vt:lpstr>
      <vt:lpstr>Office 佈景主題</vt:lpstr>
      <vt:lpstr>方程式</vt:lpstr>
      <vt:lpstr>Circuits  Lecture 8: Thevenin and Norton Theorem (1)</vt:lpstr>
      <vt:lpstr>Textbook</vt:lpstr>
      <vt:lpstr>Network</vt:lpstr>
      <vt:lpstr>Computing i-v characteristics</vt:lpstr>
      <vt:lpstr>Computing i-v characteristics</vt:lpstr>
      <vt:lpstr>Computing i-v characteristics</vt:lpstr>
      <vt:lpstr>Computing i-v characteristics</vt:lpstr>
      <vt:lpstr>Computing i-v characteristics</vt:lpstr>
      <vt:lpstr>Thevenin Theorem</vt:lpstr>
      <vt:lpstr>Thevenin Theorem - voc </vt:lpstr>
      <vt:lpstr>Thevenin Theorem - Rt </vt:lpstr>
      <vt:lpstr>Thevenin Theorem - Rt (Example)</vt:lpstr>
      <vt:lpstr>Thevenin Theorem - Rt </vt:lpstr>
      <vt:lpstr>Norton Theorem</vt:lpstr>
      <vt:lpstr>Norton Theorem - isc </vt:lpstr>
      <vt:lpstr>Thevenin Parameters</vt:lpstr>
      <vt:lpstr>Example 2.14</vt:lpstr>
      <vt:lpstr>Example 2.14</vt:lpstr>
      <vt:lpstr>Example 2.14</vt:lpstr>
      <vt:lpstr>Example 2.14</vt:lpstr>
      <vt:lpstr>Example 2.14</vt:lpstr>
      <vt:lpstr>Example 2.14</vt:lpstr>
      <vt:lpstr>Example</vt:lpstr>
      <vt:lpstr>Example</vt:lpstr>
      <vt:lpstr>Example</vt:lpstr>
      <vt:lpstr>Example</vt:lpstr>
      <vt:lpstr>Example</vt:lpstr>
      <vt:lpstr>Example</vt:lpstr>
      <vt:lpstr>Example</vt:lpstr>
      <vt:lpstr>Homework</vt:lpstr>
      <vt:lpstr>Homework</vt:lpstr>
      <vt:lpstr>Homework</vt:lpstr>
      <vt:lpstr>Thank you!</vt:lpstr>
      <vt:lpstr>Answer</vt:lpstr>
      <vt:lpstr>Homework</vt:lpstr>
      <vt:lpstr>Homework</vt:lpstr>
      <vt:lpstr>Acknowledgement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 Lecture 3: Thevenin and Norton Theorem</dc:title>
  <dc:creator>user</dc:creator>
  <cp:lastModifiedBy>Lee Hung-yi</cp:lastModifiedBy>
  <cp:revision>86</cp:revision>
  <dcterms:created xsi:type="dcterms:W3CDTF">2014-08-12T12:13:47Z</dcterms:created>
  <dcterms:modified xsi:type="dcterms:W3CDTF">2014-10-15T06:06:37Z</dcterms:modified>
</cp:coreProperties>
</file>